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7.jpg" ContentType="image/png"/>
  <Override PartName="/ppt/media/image8.jpg" ContentType="image/png"/>
  <Override PartName="/ppt/media/image29.jpg" ContentType="image/pn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85" r:id="rId3"/>
    <p:sldId id="286" r:id="rId4"/>
    <p:sldId id="287" r:id="rId5"/>
    <p:sldId id="297" r:id="rId6"/>
    <p:sldId id="298" r:id="rId7"/>
    <p:sldId id="299" r:id="rId8"/>
    <p:sldId id="288" r:id="rId9"/>
    <p:sldId id="289" r:id="rId10"/>
    <p:sldId id="292" r:id="rId11"/>
    <p:sldId id="294" r:id="rId12"/>
    <p:sldId id="263" r:id="rId13"/>
    <p:sldId id="256" r:id="rId14"/>
    <p:sldId id="265" r:id="rId15"/>
    <p:sldId id="258" r:id="rId16"/>
    <p:sldId id="267" r:id="rId17"/>
    <p:sldId id="260" r:id="rId18"/>
    <p:sldId id="293" r:id="rId19"/>
    <p:sldId id="274" r:id="rId20"/>
    <p:sldId id="261" r:id="rId21"/>
    <p:sldId id="278" r:id="rId22"/>
    <p:sldId id="276" r:id="rId23"/>
    <p:sldId id="275" r:id="rId24"/>
    <p:sldId id="264" r:id="rId25"/>
    <p:sldId id="262" r:id="rId26"/>
    <p:sldId id="284" r:id="rId27"/>
    <p:sldId id="279" r:id="rId28"/>
    <p:sldId id="281" r:id="rId29"/>
    <p:sldId id="28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D1B3A1-4879-40AE-A9CD-1BA53788BF18}" v="18" dt="2022-01-15T11:27:56.4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 Thurman" userId="9f88da33fcc59a3d" providerId="LiveId" clId="{7ED1B3A1-4879-40AE-A9CD-1BA53788BF18}"/>
    <pc:docChg chg="undo redo custSel addSld delSld modSld">
      <pc:chgData name="Thomas Thurman" userId="9f88da33fcc59a3d" providerId="LiveId" clId="{7ED1B3A1-4879-40AE-A9CD-1BA53788BF18}" dt="2022-01-15T11:33:19.830" v="1674" actId="122"/>
      <pc:docMkLst>
        <pc:docMk/>
      </pc:docMkLst>
      <pc:sldChg chg="addSp delSp modSp mod">
        <pc:chgData name="Thomas Thurman" userId="9f88da33fcc59a3d" providerId="LiveId" clId="{7ED1B3A1-4879-40AE-A9CD-1BA53788BF18}" dt="2022-01-15T11:12:51.760" v="1183" actId="114"/>
        <pc:sldMkLst>
          <pc:docMk/>
          <pc:sldMk cId="1511322883" sldId="262"/>
        </pc:sldMkLst>
        <pc:spChg chg="mod">
          <ac:chgData name="Thomas Thurman" userId="9f88da33fcc59a3d" providerId="LiveId" clId="{7ED1B3A1-4879-40AE-A9CD-1BA53788BF18}" dt="2022-01-15T11:12:51.760" v="1183" actId="114"/>
          <ac:spMkLst>
            <pc:docMk/>
            <pc:sldMk cId="1511322883" sldId="262"/>
            <ac:spMk id="4" creationId="{E8E6A638-F8B7-430D-BD13-1B7954EE376C}"/>
          </ac:spMkLst>
        </pc:spChg>
        <pc:picChg chg="add del">
          <ac:chgData name="Thomas Thurman" userId="9f88da33fcc59a3d" providerId="LiveId" clId="{7ED1B3A1-4879-40AE-A9CD-1BA53788BF18}" dt="2022-01-15T00:04:15.919" v="568" actId="478"/>
          <ac:picMkLst>
            <pc:docMk/>
            <pc:sldMk cId="1511322883" sldId="262"/>
            <ac:picMk id="5" creationId="{47C1E7D5-3907-460B-8D53-AFBC6A1477B1}"/>
          </ac:picMkLst>
        </pc:picChg>
      </pc:sldChg>
      <pc:sldChg chg="modSp mod">
        <pc:chgData name="Thomas Thurman" userId="9f88da33fcc59a3d" providerId="LiveId" clId="{7ED1B3A1-4879-40AE-A9CD-1BA53788BF18}" dt="2022-01-15T10:26:22.005" v="995" actId="20577"/>
        <pc:sldMkLst>
          <pc:docMk/>
          <pc:sldMk cId="1873333331" sldId="264"/>
        </pc:sldMkLst>
        <pc:spChg chg="mod">
          <ac:chgData name="Thomas Thurman" userId="9f88da33fcc59a3d" providerId="LiveId" clId="{7ED1B3A1-4879-40AE-A9CD-1BA53788BF18}" dt="2022-01-15T00:01:10.614" v="419" actId="1076"/>
          <ac:spMkLst>
            <pc:docMk/>
            <pc:sldMk cId="1873333331" sldId="264"/>
            <ac:spMk id="2" creationId="{562EAD59-B4EA-4661-9E36-D3F2D855D217}"/>
          </ac:spMkLst>
        </pc:spChg>
        <pc:spChg chg="mod">
          <ac:chgData name="Thomas Thurman" userId="9f88da33fcc59a3d" providerId="LiveId" clId="{7ED1B3A1-4879-40AE-A9CD-1BA53788BF18}" dt="2022-01-14T23:58:06.984" v="261" actId="255"/>
          <ac:spMkLst>
            <pc:docMk/>
            <pc:sldMk cId="1873333331" sldId="264"/>
            <ac:spMk id="4" creationId="{009D67F4-A726-408F-A189-1F5A6647E45D}"/>
          </ac:spMkLst>
        </pc:spChg>
        <pc:spChg chg="mod">
          <ac:chgData name="Thomas Thurman" userId="9f88da33fcc59a3d" providerId="LiveId" clId="{7ED1B3A1-4879-40AE-A9CD-1BA53788BF18}" dt="2022-01-15T10:26:22.005" v="995" actId="20577"/>
          <ac:spMkLst>
            <pc:docMk/>
            <pc:sldMk cId="1873333331" sldId="264"/>
            <ac:spMk id="7" creationId="{B9A0CC7C-7375-4D5C-A83B-817CCC920DD9}"/>
          </ac:spMkLst>
        </pc:spChg>
        <pc:picChg chg="mod">
          <ac:chgData name="Thomas Thurman" userId="9f88da33fcc59a3d" providerId="LiveId" clId="{7ED1B3A1-4879-40AE-A9CD-1BA53788BF18}" dt="2022-01-15T00:00:30.710" v="412" actId="14100"/>
          <ac:picMkLst>
            <pc:docMk/>
            <pc:sldMk cId="1873333331" sldId="264"/>
            <ac:picMk id="8" creationId="{DE29B89B-5610-46DC-84CB-73101791623B}"/>
          </ac:picMkLst>
        </pc:picChg>
      </pc:sldChg>
      <pc:sldChg chg="addSp modSp mod">
        <pc:chgData name="Thomas Thurman" userId="9f88da33fcc59a3d" providerId="LiveId" clId="{7ED1B3A1-4879-40AE-A9CD-1BA53788BF18}" dt="2022-01-14T23:55:30.348" v="158" actId="255"/>
        <pc:sldMkLst>
          <pc:docMk/>
          <pc:sldMk cId="658050235" sldId="276"/>
        </pc:sldMkLst>
        <pc:spChg chg="add mod">
          <ac:chgData name="Thomas Thurman" userId="9f88da33fcc59a3d" providerId="LiveId" clId="{7ED1B3A1-4879-40AE-A9CD-1BA53788BF18}" dt="2022-01-14T23:52:44.279" v="132" actId="1076"/>
          <ac:spMkLst>
            <pc:docMk/>
            <pc:sldMk cId="658050235" sldId="276"/>
            <ac:spMk id="3" creationId="{4FE2474F-D553-48E9-A878-1FBF0DD78F9E}"/>
          </ac:spMkLst>
        </pc:spChg>
        <pc:spChg chg="add mod">
          <ac:chgData name="Thomas Thurman" userId="9f88da33fcc59a3d" providerId="LiveId" clId="{7ED1B3A1-4879-40AE-A9CD-1BA53788BF18}" dt="2022-01-14T23:53:28.898" v="140" actId="1076"/>
          <ac:spMkLst>
            <pc:docMk/>
            <pc:sldMk cId="658050235" sldId="276"/>
            <ac:spMk id="4" creationId="{40A0A0B0-FF25-47CC-A455-4DAC9306B786}"/>
          </ac:spMkLst>
        </pc:spChg>
        <pc:spChg chg="mod">
          <ac:chgData name="Thomas Thurman" userId="9f88da33fcc59a3d" providerId="LiveId" clId="{7ED1B3A1-4879-40AE-A9CD-1BA53788BF18}" dt="2022-01-14T23:55:30.348" v="158" actId="255"/>
          <ac:spMkLst>
            <pc:docMk/>
            <pc:sldMk cId="658050235" sldId="276"/>
            <ac:spMk id="7" creationId="{F395718E-1CC1-4F83-B101-1D8BAAACBFB5}"/>
          </ac:spMkLst>
        </pc:spChg>
        <pc:spChg chg="mod">
          <ac:chgData name="Thomas Thurman" userId="9f88da33fcc59a3d" providerId="LiveId" clId="{7ED1B3A1-4879-40AE-A9CD-1BA53788BF18}" dt="2022-01-14T23:55:11.057" v="156" actId="113"/>
          <ac:spMkLst>
            <pc:docMk/>
            <pc:sldMk cId="658050235" sldId="276"/>
            <ac:spMk id="8" creationId="{DC6042F9-C68C-4177-8225-2268808C0108}"/>
          </ac:spMkLst>
        </pc:spChg>
        <pc:spChg chg="mod">
          <ac:chgData name="Thomas Thurman" userId="9f88da33fcc59a3d" providerId="LiveId" clId="{7ED1B3A1-4879-40AE-A9CD-1BA53788BF18}" dt="2022-01-14T23:50:33.320" v="100" actId="14100"/>
          <ac:spMkLst>
            <pc:docMk/>
            <pc:sldMk cId="658050235" sldId="276"/>
            <ac:spMk id="9" creationId="{CB1F58FE-30F7-46A1-93AE-F1657C20BF6F}"/>
          </ac:spMkLst>
        </pc:spChg>
        <pc:spChg chg="add mod">
          <ac:chgData name="Thomas Thurman" userId="9f88da33fcc59a3d" providerId="LiveId" clId="{7ED1B3A1-4879-40AE-A9CD-1BA53788BF18}" dt="2022-01-14T23:55:23.114" v="157" actId="255"/>
          <ac:spMkLst>
            <pc:docMk/>
            <pc:sldMk cId="658050235" sldId="276"/>
            <ac:spMk id="11" creationId="{8E96C2AC-7FF6-4C6D-9E11-47A94D5F2126}"/>
          </ac:spMkLst>
        </pc:spChg>
        <pc:picChg chg="mod">
          <ac:chgData name="Thomas Thurman" userId="9f88da33fcc59a3d" providerId="LiveId" clId="{7ED1B3A1-4879-40AE-A9CD-1BA53788BF18}" dt="2022-01-14T23:49:57.906" v="97" actId="14100"/>
          <ac:picMkLst>
            <pc:docMk/>
            <pc:sldMk cId="658050235" sldId="276"/>
            <ac:picMk id="5" creationId="{7371FF8B-D345-404B-8902-4EB44D04F5B4}"/>
          </ac:picMkLst>
        </pc:picChg>
        <pc:picChg chg="mod">
          <ac:chgData name="Thomas Thurman" userId="9f88da33fcc59a3d" providerId="LiveId" clId="{7ED1B3A1-4879-40AE-A9CD-1BA53788BF18}" dt="2022-01-14T23:49:10.609" v="81" actId="1076"/>
          <ac:picMkLst>
            <pc:docMk/>
            <pc:sldMk cId="658050235" sldId="276"/>
            <ac:picMk id="6" creationId="{3A6CBB4D-927D-4DBD-AE83-E0038ED08F60}"/>
          </ac:picMkLst>
        </pc:picChg>
      </pc:sldChg>
      <pc:sldChg chg="modSp mod">
        <pc:chgData name="Thomas Thurman" userId="9f88da33fcc59a3d" providerId="LiveId" clId="{7ED1B3A1-4879-40AE-A9CD-1BA53788BF18}" dt="2022-01-14T23:43:32.917" v="1" actId="2085"/>
        <pc:sldMkLst>
          <pc:docMk/>
          <pc:sldMk cId="224967821" sldId="278"/>
        </pc:sldMkLst>
        <pc:picChg chg="mod">
          <ac:chgData name="Thomas Thurman" userId="9f88da33fcc59a3d" providerId="LiveId" clId="{7ED1B3A1-4879-40AE-A9CD-1BA53788BF18}" dt="2022-01-14T23:43:32.917" v="1" actId="2085"/>
          <ac:picMkLst>
            <pc:docMk/>
            <pc:sldMk cId="224967821" sldId="278"/>
            <ac:picMk id="5" creationId="{95771A36-A59C-4B61-8513-C4631266A621}"/>
          </ac:picMkLst>
        </pc:picChg>
        <pc:picChg chg="mod">
          <ac:chgData name="Thomas Thurman" userId="9f88da33fcc59a3d" providerId="LiveId" clId="{7ED1B3A1-4879-40AE-A9CD-1BA53788BF18}" dt="2022-01-14T23:43:28.971" v="0" actId="2085"/>
          <ac:picMkLst>
            <pc:docMk/>
            <pc:sldMk cId="224967821" sldId="278"/>
            <ac:picMk id="6" creationId="{26E5E721-A943-4AFC-A88F-9EDB80D17645}"/>
          </ac:picMkLst>
        </pc:picChg>
      </pc:sldChg>
      <pc:sldChg chg="modSp mod">
        <pc:chgData name="Thomas Thurman" userId="9f88da33fcc59a3d" providerId="LiveId" clId="{7ED1B3A1-4879-40AE-A9CD-1BA53788BF18}" dt="2022-01-15T00:28:38.781" v="958" actId="113"/>
        <pc:sldMkLst>
          <pc:docMk/>
          <pc:sldMk cId="2397167050" sldId="279"/>
        </pc:sldMkLst>
        <pc:spChg chg="mod">
          <ac:chgData name="Thomas Thurman" userId="9f88da33fcc59a3d" providerId="LiveId" clId="{7ED1B3A1-4879-40AE-A9CD-1BA53788BF18}" dt="2022-01-15T00:28:38.781" v="958" actId="113"/>
          <ac:spMkLst>
            <pc:docMk/>
            <pc:sldMk cId="2397167050" sldId="279"/>
            <ac:spMk id="6" creationId="{8A4658D6-921C-4861-B1FC-BCD8A6DCDD8B}"/>
          </ac:spMkLst>
        </pc:spChg>
        <pc:spChg chg="mod">
          <ac:chgData name="Thomas Thurman" userId="9f88da33fcc59a3d" providerId="LiveId" clId="{7ED1B3A1-4879-40AE-A9CD-1BA53788BF18}" dt="2022-01-15T00:25:02.612" v="934" actId="1076"/>
          <ac:spMkLst>
            <pc:docMk/>
            <pc:sldMk cId="2397167050" sldId="279"/>
            <ac:spMk id="7" creationId="{861A7423-8E00-406B-B4B6-1CF24E954203}"/>
          </ac:spMkLst>
        </pc:spChg>
      </pc:sldChg>
      <pc:sldChg chg="delSp modSp del mod">
        <pc:chgData name="Thomas Thurman" userId="9f88da33fcc59a3d" providerId="LiveId" clId="{7ED1B3A1-4879-40AE-A9CD-1BA53788BF18}" dt="2022-01-15T11:21:19.598" v="1302" actId="2696"/>
        <pc:sldMkLst>
          <pc:docMk/>
          <pc:sldMk cId="2503568211" sldId="280"/>
        </pc:sldMkLst>
        <pc:spChg chg="mod">
          <ac:chgData name="Thomas Thurman" userId="9f88da33fcc59a3d" providerId="LiveId" clId="{7ED1B3A1-4879-40AE-A9CD-1BA53788BF18}" dt="2022-01-15T11:17:29.877" v="1298" actId="1076"/>
          <ac:spMkLst>
            <pc:docMk/>
            <pc:sldMk cId="2503568211" sldId="280"/>
            <ac:spMk id="6" creationId="{84DD6E58-31C9-41AB-812F-EE6D6347B4D1}"/>
          </ac:spMkLst>
        </pc:spChg>
        <pc:spChg chg="mod">
          <ac:chgData name="Thomas Thurman" userId="9f88da33fcc59a3d" providerId="LiveId" clId="{7ED1B3A1-4879-40AE-A9CD-1BA53788BF18}" dt="2022-01-15T11:17:50.671" v="1301" actId="1076"/>
          <ac:spMkLst>
            <pc:docMk/>
            <pc:sldMk cId="2503568211" sldId="280"/>
            <ac:spMk id="8" creationId="{EF69502F-69E6-4D0D-824D-0565EF95DF19}"/>
          </ac:spMkLst>
        </pc:spChg>
        <pc:picChg chg="mod">
          <ac:chgData name="Thomas Thurman" userId="9f88da33fcc59a3d" providerId="LiveId" clId="{7ED1B3A1-4879-40AE-A9CD-1BA53788BF18}" dt="2022-01-15T11:17:20.205" v="1296" actId="1076"/>
          <ac:picMkLst>
            <pc:docMk/>
            <pc:sldMk cId="2503568211" sldId="280"/>
            <ac:picMk id="4" creationId="{409B2B40-87DD-434A-9DD0-D60E9B1C63CE}"/>
          </ac:picMkLst>
        </pc:picChg>
        <pc:picChg chg="del mod">
          <ac:chgData name="Thomas Thurman" userId="9f88da33fcc59a3d" providerId="LiveId" clId="{7ED1B3A1-4879-40AE-A9CD-1BA53788BF18}" dt="2022-01-15T11:17:02.398" v="1291" actId="21"/>
          <ac:picMkLst>
            <pc:docMk/>
            <pc:sldMk cId="2503568211" sldId="280"/>
            <ac:picMk id="5" creationId="{3C068B14-FC26-4D5F-9AC6-DAAAEBAA7326}"/>
          </ac:picMkLst>
        </pc:picChg>
      </pc:sldChg>
      <pc:sldChg chg="addSp delSp modSp mod">
        <pc:chgData name="Thomas Thurman" userId="9f88da33fcc59a3d" providerId="LiveId" clId="{7ED1B3A1-4879-40AE-A9CD-1BA53788BF18}" dt="2022-01-15T11:15:42.733" v="1290" actId="255"/>
        <pc:sldMkLst>
          <pc:docMk/>
          <pc:sldMk cId="2960528220" sldId="284"/>
        </pc:sldMkLst>
        <pc:spChg chg="mod">
          <ac:chgData name="Thomas Thurman" userId="9f88da33fcc59a3d" providerId="LiveId" clId="{7ED1B3A1-4879-40AE-A9CD-1BA53788BF18}" dt="2022-01-15T00:12:13.951" v="608" actId="14100"/>
          <ac:spMkLst>
            <pc:docMk/>
            <pc:sldMk cId="2960528220" sldId="284"/>
            <ac:spMk id="8" creationId="{0D480D9E-5774-4342-88F7-90CB4D2AE542}"/>
          </ac:spMkLst>
        </pc:spChg>
        <pc:spChg chg="mod">
          <ac:chgData name="Thomas Thurman" userId="9f88da33fcc59a3d" providerId="LiveId" clId="{7ED1B3A1-4879-40AE-A9CD-1BA53788BF18}" dt="2022-01-15T11:15:42.733" v="1290" actId="255"/>
          <ac:spMkLst>
            <pc:docMk/>
            <pc:sldMk cId="2960528220" sldId="284"/>
            <ac:spMk id="10" creationId="{50741A18-C38A-4BA7-99D7-9306B33452A4}"/>
          </ac:spMkLst>
        </pc:spChg>
        <pc:picChg chg="add del mod">
          <ac:chgData name="Thomas Thurman" userId="9f88da33fcc59a3d" providerId="LiveId" clId="{7ED1B3A1-4879-40AE-A9CD-1BA53788BF18}" dt="2022-01-15T00:07:02.253" v="591"/>
          <ac:picMkLst>
            <pc:docMk/>
            <pc:sldMk cId="2960528220" sldId="284"/>
            <ac:picMk id="2" creationId="{2D0B180F-2B67-406F-86AC-7F5A6D998589}"/>
          </ac:picMkLst>
        </pc:picChg>
        <pc:picChg chg="add del mod">
          <ac:chgData name="Thomas Thurman" userId="9f88da33fcc59a3d" providerId="LiveId" clId="{7ED1B3A1-4879-40AE-A9CD-1BA53788BF18}" dt="2022-01-15T00:12:01.573" v="604" actId="1076"/>
          <ac:picMkLst>
            <pc:docMk/>
            <pc:sldMk cId="2960528220" sldId="284"/>
            <ac:picMk id="5" creationId="{BC7499E4-A5AC-4C9A-8D74-CB00F9C2C661}"/>
          </ac:picMkLst>
        </pc:picChg>
        <pc:picChg chg="mod">
          <ac:chgData name="Thomas Thurman" userId="9f88da33fcc59a3d" providerId="LiveId" clId="{7ED1B3A1-4879-40AE-A9CD-1BA53788BF18}" dt="2022-01-15T00:12:06.924" v="606" actId="1076"/>
          <ac:picMkLst>
            <pc:docMk/>
            <pc:sldMk cId="2960528220" sldId="284"/>
            <ac:picMk id="7" creationId="{DA2633E9-A92F-4292-8108-9130FCD6B946}"/>
          </ac:picMkLst>
        </pc:picChg>
        <pc:picChg chg="mod">
          <ac:chgData name="Thomas Thurman" userId="9f88da33fcc59a3d" providerId="LiveId" clId="{7ED1B3A1-4879-40AE-A9CD-1BA53788BF18}" dt="2022-01-15T00:12:09.833" v="607" actId="1076"/>
          <ac:picMkLst>
            <pc:docMk/>
            <pc:sldMk cId="2960528220" sldId="284"/>
            <ac:picMk id="1026" creationId="{ACF8319B-3540-4659-897F-A3D68102082F}"/>
          </ac:picMkLst>
        </pc:picChg>
      </pc:sldChg>
      <pc:sldChg chg="addSp delSp modSp new mod setBg">
        <pc:chgData name="Thomas Thurman" userId="9f88da33fcc59a3d" providerId="LiveId" clId="{7ED1B3A1-4879-40AE-A9CD-1BA53788BF18}" dt="2022-01-15T11:33:19.830" v="1674" actId="122"/>
        <pc:sldMkLst>
          <pc:docMk/>
          <pc:sldMk cId="2143975010" sldId="299"/>
        </pc:sldMkLst>
        <pc:spChg chg="del">
          <ac:chgData name="Thomas Thurman" userId="9f88da33fcc59a3d" providerId="LiveId" clId="{7ED1B3A1-4879-40AE-A9CD-1BA53788BF18}" dt="2022-01-15T11:24:20.401" v="1304" actId="21"/>
          <ac:spMkLst>
            <pc:docMk/>
            <pc:sldMk cId="2143975010" sldId="299"/>
            <ac:spMk id="2" creationId="{0E2633A9-CB65-44F3-B8AE-E71AC2CC4E43}"/>
          </ac:spMkLst>
        </pc:spChg>
        <pc:spChg chg="del">
          <ac:chgData name="Thomas Thurman" userId="9f88da33fcc59a3d" providerId="LiveId" clId="{7ED1B3A1-4879-40AE-A9CD-1BA53788BF18}" dt="2022-01-15T11:24:24.659" v="1305" actId="21"/>
          <ac:spMkLst>
            <pc:docMk/>
            <pc:sldMk cId="2143975010" sldId="299"/>
            <ac:spMk id="3" creationId="{C2CB1BF1-5DA3-44C0-834C-AE22F2A814B1}"/>
          </ac:spMkLst>
        </pc:spChg>
        <pc:spChg chg="add del mod">
          <ac:chgData name="Thomas Thurman" userId="9f88da33fcc59a3d" providerId="LiveId" clId="{7ED1B3A1-4879-40AE-A9CD-1BA53788BF18}" dt="2022-01-15T11:27:24.423" v="1390"/>
          <ac:spMkLst>
            <pc:docMk/>
            <pc:sldMk cId="2143975010" sldId="299"/>
            <ac:spMk id="5" creationId="{451E33CB-D7C2-4E01-B6D1-F5881A503622}"/>
          </ac:spMkLst>
        </pc:spChg>
        <pc:spChg chg="add mod">
          <ac:chgData name="Thomas Thurman" userId="9f88da33fcc59a3d" providerId="LiveId" clId="{7ED1B3A1-4879-40AE-A9CD-1BA53788BF18}" dt="2022-01-15T11:33:19.830" v="1674" actId="122"/>
          <ac:spMkLst>
            <pc:docMk/>
            <pc:sldMk cId="2143975010" sldId="299"/>
            <ac:spMk id="6" creationId="{982CE60E-7D76-439F-B254-DB231AF1EB79}"/>
          </ac:spMkLst>
        </pc:spChg>
        <pc:spChg chg="add mod">
          <ac:chgData name="Thomas Thurman" userId="9f88da33fcc59a3d" providerId="LiveId" clId="{7ED1B3A1-4879-40AE-A9CD-1BA53788BF18}" dt="2022-01-15T11:27:47.663" v="1400" actId="20577"/>
          <ac:spMkLst>
            <pc:docMk/>
            <pc:sldMk cId="2143975010" sldId="299"/>
            <ac:spMk id="7" creationId="{797A0889-1AA3-4379-B3EC-3C40CFAA9B86}"/>
          </ac:spMkLst>
        </pc:spChg>
        <pc:spChg chg="add mod">
          <ac:chgData name="Thomas Thurman" userId="9f88da33fcc59a3d" providerId="LiveId" clId="{7ED1B3A1-4879-40AE-A9CD-1BA53788BF18}" dt="2022-01-15T11:33:00.841" v="1669" actId="14100"/>
          <ac:spMkLst>
            <pc:docMk/>
            <pc:sldMk cId="2143975010" sldId="299"/>
            <ac:spMk id="8" creationId="{ADAA0FFB-0B9D-44FC-9BF8-B038A62531D2}"/>
          </ac:spMkLst>
        </pc:spChg>
        <pc:picChg chg="add mod">
          <ac:chgData name="Thomas Thurman" userId="9f88da33fcc59a3d" providerId="LiveId" clId="{7ED1B3A1-4879-40AE-A9CD-1BA53788BF18}" dt="2022-01-15T11:31:20.393" v="1604" actId="1076"/>
          <ac:picMkLst>
            <pc:docMk/>
            <pc:sldMk cId="2143975010" sldId="299"/>
            <ac:picMk id="4" creationId="{5C67586A-B102-4661-BECE-06B58696C49C}"/>
          </ac:picMkLst>
        </pc:picChg>
        <pc:cxnChg chg="add del mod">
          <ac:chgData name="Thomas Thurman" userId="9f88da33fcc59a3d" providerId="LiveId" clId="{7ED1B3A1-4879-40AE-A9CD-1BA53788BF18}" dt="2022-01-15T11:30:33.516" v="1586" actId="11529"/>
          <ac:cxnSpMkLst>
            <pc:docMk/>
            <pc:sldMk cId="2143975010" sldId="299"/>
            <ac:cxnSpMk id="10" creationId="{0CCFF848-F550-42A4-8EB8-F6E3F0B503B2}"/>
          </ac:cxnSpMkLst>
        </pc:cxnChg>
        <pc:cxnChg chg="add mod">
          <ac:chgData name="Thomas Thurman" userId="9f88da33fcc59a3d" providerId="LiveId" clId="{7ED1B3A1-4879-40AE-A9CD-1BA53788BF18}" dt="2022-01-15T11:31:02.648" v="1602" actId="692"/>
          <ac:cxnSpMkLst>
            <pc:docMk/>
            <pc:sldMk cId="2143975010" sldId="299"/>
            <ac:cxnSpMk id="13" creationId="{F70B1F89-C9BA-402E-9577-0AD863C312B9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2F775-BD0B-4A10-AB04-E81BD17218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7B0C1F-FE21-4B2D-9755-03DB60F83F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65FBC-AC7F-468E-9BE2-328DC94E8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3F46F-5B28-4EF8-B8F8-A8C8699384DC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5608C-89C6-48EE-B598-83C3C4FBE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F354E-6D29-4A83-9096-39F0727BF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801C-02AD-434C-9ACB-6A6C08966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46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7DF7E-FBFD-4E51-9ED0-41CF6EC6F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627BD1-B9F7-4EFF-811D-D1694BA73D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4BB5FE-F153-46E7-BCCD-2A8B5C435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3F46F-5B28-4EF8-B8F8-A8C8699384DC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496C5-FCD5-4681-B512-4AA0F50D2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FC1C5-DDD0-4483-A06E-0D2DF1815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801C-02AD-434C-9ACB-6A6C08966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85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F68845-64CE-4B2C-8FF6-9807E76205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271351-E221-4907-91EF-6DA22E1A5D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57BFC-DAAE-400A-86A5-DE93C562E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3F46F-5B28-4EF8-B8F8-A8C8699384DC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365E84-4B4C-4B09-8EEB-70690C66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3B3F1-A275-4906-892B-23D6410FB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801C-02AD-434C-9ACB-6A6C08966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4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C89BA-DBD8-4A86-8968-341AB89D5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D767D-73BC-48C4-919D-B574E2DF1E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37DD94-9C5F-4226-976E-FEEFED1C9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3F46F-5B28-4EF8-B8F8-A8C8699384DC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C88E8-D6E2-4EDA-8F0D-DE57539ED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EAF3F-387E-4A47-AC51-C5D396B12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801C-02AD-434C-9ACB-6A6C08966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48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5BA96-03ED-4CB0-9382-2B09B4D11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D7951B-539C-46CA-846D-426921582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0F6B9C-89FB-47DC-A2CB-179DA3647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3F46F-5B28-4EF8-B8F8-A8C8699384DC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67AC8-1402-42EB-BB7F-BE4D10E4B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9A3E1-7E05-4D83-9B28-D7B830450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801C-02AD-434C-9ACB-6A6C08966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7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0D41C-007E-4B1D-B2D3-9153676D1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48643-D207-4F6C-A07A-BDBC218BE2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DDE985-A4C7-49A9-B688-FAC2AF3E89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56D636-6E47-4652-8C97-7E7B99CA0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3F46F-5B28-4EF8-B8F8-A8C8699384DC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585103-9D2F-4ABB-A3C5-06C54CC73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21650D-CA39-4261-B822-048D6DEFF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801C-02AD-434C-9ACB-6A6C08966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328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01493-4609-443A-B0E7-11E88BF7D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D414A1-B3F9-49BF-84EF-BCCD1AE6DB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C055C8-C22B-4803-8FD8-F883E23C94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86AB5C-A796-4FBC-BAFF-7266EDF398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BDD372-9F7B-47B6-B3D4-66E50ECDF2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435969-A79A-4553-B3F6-C93B321CC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3F46F-5B28-4EF8-B8F8-A8C8699384DC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AD0492-3F6F-4124-986C-3B4D0B25B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6BAC00-42E9-4A64-BDEB-94ED5E5D0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801C-02AD-434C-9ACB-6A6C08966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98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600D5-C86A-497D-8DE9-1596F0599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ADDDED-E95D-4FE0-B8E4-42844984C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3F46F-5B28-4EF8-B8F8-A8C8699384DC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C47D29-5258-4723-AE02-E51D1008A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76DA7C-A254-4C52-8E21-A5A38947B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801C-02AD-434C-9ACB-6A6C08966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189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BF68B1-BA58-4906-BA94-50810DD1D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3F46F-5B28-4EF8-B8F8-A8C8699384DC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F47974-6895-48BC-984F-136660017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2B310-CCCA-4527-B4E7-1887ED9C7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801C-02AD-434C-9ACB-6A6C08966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423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1A671-EF4A-4683-BCF8-854131A83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5668A-BE00-4AD7-AB1B-73936054F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6D5056-6748-4ACB-AAC2-0018AAE29B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024F8A-6DBA-4BC2-93A3-5AC455EBB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3F46F-5B28-4EF8-B8F8-A8C8699384DC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534E5-84C1-4686-9F10-9C6571F2E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167A02-0F93-4BF6-AC62-6A44DBB15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801C-02AD-434C-9ACB-6A6C08966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024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EFD99-B10D-44F8-A518-BD33B8FE5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0E219F-D4A6-4CBB-B5BD-955E1CC394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12660C-9520-4F38-AEE8-647A9B7CD0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43E3EB-83EC-45F1-9531-D56E30BB2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3F46F-5B28-4EF8-B8F8-A8C8699384DC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D2BA54-3995-4B3A-B6AD-7A017B3F1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909972-D0A6-46EA-9EFD-EBE3E8B6B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801C-02AD-434C-9ACB-6A6C08966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635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25D394-06AD-4F19-82C6-A35436605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F70AE0-3437-4DFB-B851-5955ECA41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1F148-D117-42E5-BDB8-4CC39FEBC0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3F46F-5B28-4EF8-B8F8-A8C8699384DC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268A14-2A05-4134-BEC3-882BC389E7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6334C-F8E0-4AE8-B55D-7645994807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B801C-02AD-434C-9ACB-6A6C08966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130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DD5E202E-7705-48E1-BC66-23706994F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661" y="27692"/>
            <a:ext cx="4396893" cy="67153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145783-F76F-4B6F-84AC-9DE756FD68FD}"/>
              </a:ext>
            </a:extLst>
          </p:cNvPr>
          <p:cNvSpPr txBox="1"/>
          <p:nvPr/>
        </p:nvSpPr>
        <p:spPr>
          <a:xfrm>
            <a:off x="170646" y="74216"/>
            <a:ext cx="73407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Georgia" panose="02040502050405020303" pitchFamily="18" charset="0"/>
                <a:ea typeface="+mj-ea"/>
                <a:cs typeface="+mj-cs"/>
              </a:rPr>
              <a:t>A Glimpse into the </a:t>
            </a:r>
          </a:p>
          <a:p>
            <a:pPr algn="ctr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Natural History of </a:t>
            </a:r>
          </a:p>
          <a:p>
            <a:pPr algn="ctr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Houston County, Georgia</a:t>
            </a:r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D801742-FC93-4534-9688-A4F2BC58A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814" y="3876416"/>
            <a:ext cx="2602628" cy="2866663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1AC589E-76C4-40DF-B98E-4E080F08EA4A}"/>
              </a:ext>
            </a:extLst>
          </p:cNvPr>
          <p:cNvCxnSpPr/>
          <p:nvPr/>
        </p:nvCxnSpPr>
        <p:spPr>
          <a:xfrm flipH="1" flipV="1">
            <a:off x="2202024" y="2631233"/>
            <a:ext cx="93307" cy="1026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1E05D40-A49D-41CB-A571-D981040475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46" y="2140440"/>
            <a:ext cx="4590948" cy="461007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777F2B-27BA-451B-A528-E5C03A56519B}"/>
              </a:ext>
            </a:extLst>
          </p:cNvPr>
          <p:cNvSpPr txBox="1"/>
          <p:nvPr/>
        </p:nvSpPr>
        <p:spPr>
          <a:xfrm>
            <a:off x="4611757" y="2112226"/>
            <a:ext cx="30026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Cond Semibold" panose="02040706050405020303" pitchFamily="18" charset="0"/>
                <a:ea typeface="+mn-ea"/>
                <a:cs typeface="+mn-cs"/>
              </a:rPr>
              <a:t>By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Cond Semibold" panose="02040706050405020303" pitchFamily="18" charset="0"/>
                <a:ea typeface="+mn-ea"/>
                <a:cs typeface="+mn-cs"/>
              </a:rPr>
              <a:t>Thomas Thurman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4D1DA2-7A32-4010-BC60-2BB5E1C451C0}"/>
              </a:ext>
            </a:extLst>
          </p:cNvPr>
          <p:cNvSpPr txBox="1"/>
          <p:nvPr/>
        </p:nvSpPr>
        <p:spPr>
          <a:xfrm>
            <a:off x="4655115" y="2820112"/>
            <a:ext cx="29159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Cond Semibold" panose="02040706050405020303" pitchFamily="18" charset="0"/>
                <a:ea typeface="+mn-ea"/>
                <a:cs typeface="+mn-cs"/>
              </a:rPr>
              <a:t>Creator, Owner, &amp;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Cond Semibold" panose="02040706050405020303" pitchFamily="18" charset="0"/>
                <a:ea typeface="+mn-ea"/>
                <a:cs typeface="+mn-cs"/>
              </a:rPr>
              <a:t>Lead Author of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AFABF9-6C2E-40CD-A381-268AF6748898}"/>
              </a:ext>
            </a:extLst>
          </p:cNvPr>
          <p:cNvSpPr txBox="1"/>
          <p:nvPr/>
        </p:nvSpPr>
        <p:spPr>
          <a:xfrm>
            <a:off x="4861977" y="3404887"/>
            <a:ext cx="25022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Cond Semibold" panose="02040706050405020303" pitchFamily="18" charset="0"/>
                <a:ea typeface="+mn-ea"/>
                <a:cs typeface="+mn-cs"/>
              </a:rPr>
              <a:t>GeorgiasFossils.com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DC5528-8F6A-411E-A67B-F2879E9ACC43}"/>
              </a:ext>
            </a:extLst>
          </p:cNvPr>
          <p:cNvSpPr txBox="1"/>
          <p:nvPr/>
        </p:nvSpPr>
        <p:spPr>
          <a:xfrm>
            <a:off x="7981772" y="922945"/>
            <a:ext cx="2341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Georgia" panose="02040502050405020303" pitchFamily="18" charset="0"/>
              </a:rPr>
              <a:t>Medusa Cement Company </a:t>
            </a:r>
          </a:p>
          <a:p>
            <a:r>
              <a:rPr lang="en-US" sz="1200" dirty="0">
                <a:latin typeface="Georgia" panose="02040502050405020303" pitchFamily="18" charset="0"/>
              </a:rPr>
              <a:t>is now </a:t>
            </a:r>
          </a:p>
          <a:p>
            <a:r>
              <a:rPr lang="en-US" sz="1200" dirty="0">
                <a:latin typeface="Georgia" panose="02040502050405020303" pitchFamily="18" charset="0"/>
              </a:rPr>
              <a:t>Cemex</a:t>
            </a:r>
          </a:p>
        </p:txBody>
      </p:sp>
    </p:spTree>
    <p:extLst>
      <p:ext uri="{BB962C8B-B14F-4D97-AF65-F5344CB8AC3E}">
        <p14:creationId xmlns:p14="http://schemas.microsoft.com/office/powerpoint/2010/main" val="28651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ky, outdoor, nature&#10;&#10;Description automatically generated">
            <a:extLst>
              <a:ext uri="{FF2B5EF4-FFF2-40B4-BE49-F238E27FC236}">
                <a16:creationId xmlns:a16="http://schemas.microsoft.com/office/drawing/2014/main" id="{863C307E-E402-4C3F-9C3A-6436EEC23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146" y="1289214"/>
            <a:ext cx="5834932" cy="529563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775E6B9-BC85-41F0-BAD7-FFB242457F65}"/>
              </a:ext>
            </a:extLst>
          </p:cNvPr>
          <p:cNvSpPr/>
          <p:nvPr/>
        </p:nvSpPr>
        <p:spPr>
          <a:xfrm>
            <a:off x="7680198" y="2019301"/>
            <a:ext cx="439292" cy="4907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83D6A3-DABD-4A9B-83AC-9D4B63939A32}"/>
              </a:ext>
            </a:extLst>
          </p:cNvPr>
          <p:cNvSpPr txBox="1"/>
          <p:nvPr/>
        </p:nvSpPr>
        <p:spPr>
          <a:xfrm>
            <a:off x="8033038" y="1649969"/>
            <a:ext cx="1670650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Here’s Hank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F281980-6795-4C2A-809A-88361AF76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34" y="1289214"/>
            <a:ext cx="5663623" cy="377808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AB2CE26-FC79-4538-9F5B-3730960BDFD3}"/>
              </a:ext>
            </a:extLst>
          </p:cNvPr>
          <p:cNvSpPr txBox="1"/>
          <p:nvPr/>
        </p:nvSpPr>
        <p:spPr>
          <a:xfrm>
            <a:off x="-28810" y="56913"/>
            <a:ext cx="119957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eorgia" panose="02040502050405020303" pitchFamily="18" charset="0"/>
              </a:rPr>
              <a:t>The </a:t>
            </a:r>
            <a:r>
              <a:rPr lang="en-US" sz="2000" dirty="0" err="1">
                <a:latin typeface="Georgia" panose="02040502050405020303" pitchFamily="18" charset="0"/>
              </a:rPr>
              <a:t>Tivola</a:t>
            </a:r>
            <a:r>
              <a:rPr lang="en-US" sz="2000" dirty="0">
                <a:latin typeface="Georgia" panose="02040502050405020303" pitchFamily="18" charset="0"/>
              </a:rPr>
              <a:t> Limestone has been continuously mined in Houston County for more than a century. </a:t>
            </a:r>
          </a:p>
          <a:p>
            <a:pPr algn="ctr"/>
            <a:r>
              <a:rPr lang="en-US" sz="2000" dirty="0">
                <a:latin typeface="Georgia" panose="02040502050405020303" pitchFamily="18" charset="0"/>
              </a:rPr>
              <a:t>These two pics are of the same quarry from  1918 &amp; 2020. </a:t>
            </a:r>
          </a:p>
          <a:p>
            <a:pPr algn="ctr"/>
            <a:r>
              <a:rPr lang="en-US" sz="2000" dirty="0">
                <a:latin typeface="Georgia" panose="02040502050405020303" pitchFamily="18" charset="0"/>
              </a:rPr>
              <a:t>In 1911 it was called the “Old Limestone Quarry”. 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06A26A7-7CE2-4049-B576-585D531107BD}"/>
              </a:ext>
            </a:extLst>
          </p:cNvPr>
          <p:cNvSpPr txBox="1"/>
          <p:nvPr/>
        </p:nvSpPr>
        <p:spPr>
          <a:xfrm>
            <a:off x="134139" y="5248811"/>
            <a:ext cx="58349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Georgia" panose="02040502050405020303" pitchFamily="18" charset="0"/>
              </a:rPr>
              <a:t>This Elko Road quarry has been silent for 50+ years. </a:t>
            </a:r>
          </a:p>
          <a:p>
            <a:pPr algn="just"/>
            <a:endParaRPr lang="en-US" sz="800" dirty="0">
              <a:latin typeface="Georgia" panose="02040502050405020303" pitchFamily="18" charset="0"/>
            </a:endParaRPr>
          </a:p>
          <a:p>
            <a:pPr algn="just"/>
            <a:r>
              <a:rPr lang="en-US" sz="2000" dirty="0">
                <a:latin typeface="Georgia" panose="02040502050405020303" pitchFamily="18" charset="0"/>
              </a:rPr>
              <a:t>The </a:t>
            </a:r>
            <a:r>
              <a:rPr lang="en-US" sz="2000" dirty="0" err="1">
                <a:latin typeface="Georgia" panose="02040502050405020303" pitchFamily="18" charset="0"/>
              </a:rPr>
              <a:t>Tivola</a:t>
            </a:r>
            <a:r>
              <a:rPr lang="en-US" sz="2000" dirty="0">
                <a:latin typeface="Georgia" panose="02040502050405020303" pitchFamily="18" charset="0"/>
              </a:rPr>
              <a:t> Limestone is still actively mined from the same bed about three miles to the southeast. 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E255B4-5C3C-4669-8BD1-DD877D6E8BF6}"/>
              </a:ext>
            </a:extLst>
          </p:cNvPr>
          <p:cNvSpPr/>
          <p:nvPr/>
        </p:nvSpPr>
        <p:spPr>
          <a:xfrm>
            <a:off x="541176" y="4721289"/>
            <a:ext cx="4674636" cy="22393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611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850F72-3387-4060-BF3E-59EA5D33E4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128"/>
          <a:stretch/>
        </p:blipFill>
        <p:spPr>
          <a:xfrm>
            <a:off x="221891" y="215660"/>
            <a:ext cx="11670580" cy="50464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0B520A-CED9-47F4-A136-58CC973D5704}"/>
              </a:ext>
            </a:extLst>
          </p:cNvPr>
          <p:cNvSpPr txBox="1"/>
          <p:nvPr/>
        </p:nvSpPr>
        <p:spPr>
          <a:xfrm>
            <a:off x="101081" y="5442011"/>
            <a:ext cx="119898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A view of the current quarry wall </a:t>
            </a:r>
            <a:r>
              <a:rPr lang="en-US" sz="2400" dirty="0">
                <a:solidFill>
                  <a:prstClr val="black"/>
                </a:solidFill>
                <a:latin typeface="Georgia" panose="02040502050405020303" pitchFamily="18" charset="0"/>
              </a:rPr>
              <a:t>of the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Tivola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Limestone pit of Clinchfield.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Georgia" panose="02040502050405020303" pitchFamily="18" charset="0"/>
              </a:rPr>
              <a:t>Notice the stratigraphy.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That’s </a:t>
            </a:r>
            <a:r>
              <a:rPr lang="en-US" sz="2400" dirty="0">
                <a:solidFill>
                  <a:prstClr val="black"/>
                </a:solidFill>
                <a:latin typeface="Georgia" panose="02040502050405020303" pitchFamily="18" charset="0"/>
              </a:rPr>
              <a:t>Dr. Burt Carter walking the quarry wall.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46E6B9-728E-4CB7-87A4-0C08007CF40B}"/>
              </a:ext>
            </a:extLst>
          </p:cNvPr>
          <p:cNvSpPr txBox="1"/>
          <p:nvPr/>
        </p:nvSpPr>
        <p:spPr>
          <a:xfrm>
            <a:off x="614632" y="541816"/>
            <a:ext cx="6094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The quarry is about 150ft deep.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739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A1FB207-BDDA-41F2-92C3-8F4C89789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0581" y="243840"/>
            <a:ext cx="4229758" cy="64559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809E7A-5F7E-4EC9-A77F-61E0E8D532AF}"/>
              </a:ext>
            </a:extLst>
          </p:cNvPr>
          <p:cNvSpPr txBox="1"/>
          <p:nvPr/>
        </p:nvSpPr>
        <p:spPr>
          <a:xfrm>
            <a:off x="122081" y="149119"/>
            <a:ext cx="741892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Georgia" panose="02040502050405020303" pitchFamily="18" charset="0"/>
              </a:rPr>
              <a:t>The 1986 drawing to the right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shows </a:t>
            </a:r>
            <a:r>
              <a:rPr lang="en-US" sz="2000" dirty="0">
                <a:solidFill>
                  <a:prstClr val="black"/>
                </a:solidFill>
                <a:latin typeface="Georgia" panose="02040502050405020303" pitchFamily="18" charset="0"/>
              </a:rPr>
              <a:t>the stratigraphy of the various beds.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Ocean seashells are </a:t>
            </a:r>
            <a:r>
              <a:rPr lang="en-US" sz="2000" dirty="0">
                <a:solidFill>
                  <a:prstClr val="black"/>
                </a:solidFill>
                <a:latin typeface="Georgia" panose="02040502050405020303" pitchFamily="18" charset="0"/>
              </a:rPr>
              <a:t>a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bundant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in Houston County 150 miles inland from the nearest coastline, they tell </a:t>
            </a:r>
            <a:r>
              <a:rPr lang="en-US" sz="2000" dirty="0">
                <a:solidFill>
                  <a:prstClr val="black"/>
                </a:solidFill>
                <a:latin typeface="Georgia" panose="02040502050405020303" pitchFamily="18" charset="0"/>
              </a:rPr>
              <a:t>the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story of  repeated climate change.</a:t>
            </a:r>
          </a:p>
        </p:txBody>
      </p:sp>
      <p:pic>
        <p:nvPicPr>
          <p:cNvPr id="3" name="Picture 2" descr="A picture containing text, mountain&#10;&#10;Description automatically generated">
            <a:extLst>
              <a:ext uri="{FF2B5EF4-FFF2-40B4-BE49-F238E27FC236}">
                <a16:creationId xmlns:a16="http://schemas.microsoft.com/office/drawing/2014/main" id="{A307AD2E-E5A5-4AFC-AA48-78B23DD2EF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81" y="1903445"/>
            <a:ext cx="7433930" cy="476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46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34DDA22-6474-4BF8-8556-25A0C8D7D5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669" y="156480"/>
            <a:ext cx="4285359" cy="65450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419CAE-F83D-46DF-830C-FD9492AEDE11}"/>
              </a:ext>
            </a:extLst>
          </p:cNvPr>
          <p:cNvSpPr txBox="1"/>
          <p:nvPr/>
        </p:nvSpPr>
        <p:spPr>
          <a:xfrm>
            <a:off x="134973" y="361149"/>
            <a:ext cx="7508218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Georgia" panose="02040502050405020303" pitchFamily="18" charset="0"/>
              </a:rPr>
              <a:t>The Clinchfield Formation</a:t>
            </a:r>
          </a:p>
          <a:p>
            <a:pPr algn="just"/>
            <a:endParaRPr lang="en-US" sz="800" b="1" dirty="0">
              <a:latin typeface="Georgia" panose="02040502050405020303" pitchFamily="18" charset="0"/>
            </a:endParaRPr>
          </a:p>
          <a:p>
            <a:pPr algn="just"/>
            <a:r>
              <a:rPr lang="en-US" sz="2200" dirty="0">
                <a:latin typeface="Georgia" panose="02040502050405020303" pitchFamily="18" charset="0"/>
              </a:rPr>
              <a:t>Just beneath the quarry floor the Clinchfield Formation occurs sporadically. </a:t>
            </a:r>
          </a:p>
          <a:p>
            <a:pPr algn="just"/>
            <a:endParaRPr lang="en-US" sz="2000" dirty="0">
              <a:latin typeface="Georgia" panose="02040502050405020303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It is Georgia’s single richest source of vertebrate fossils. </a:t>
            </a:r>
          </a:p>
          <a:p>
            <a:pPr algn="r"/>
            <a:endParaRPr lang="en-US" sz="800" b="1" dirty="0">
              <a:latin typeface="Georgia" panose="020405020504050203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9,700 scientifically reported vertebrate fossils have been reported including 50+ species of sharks, reptiles, marine mammals, terrestrial mammals &amp; one bird.</a:t>
            </a:r>
          </a:p>
          <a:p>
            <a:pPr algn="just"/>
            <a:endParaRPr lang="en-US" sz="800" b="0" i="0" dirty="0">
              <a:solidFill>
                <a:srgbClr val="2A2A2A"/>
              </a:solidFill>
              <a:effectLst/>
              <a:latin typeface="Georgia" panose="020405020504050203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i="1" dirty="0">
                <a:latin typeface="Georgia" panose="02040502050405020303" pitchFamily="18" charset="0"/>
              </a:rPr>
              <a:t>Crassostrea </a:t>
            </a:r>
            <a:r>
              <a:rPr lang="en-US" sz="2000" i="1" dirty="0" err="1">
                <a:latin typeface="Georgia" panose="02040502050405020303" pitchFamily="18" charset="0"/>
              </a:rPr>
              <a:t>gigantissima</a:t>
            </a:r>
            <a:r>
              <a:rPr lang="en-US" sz="2000" i="1" dirty="0">
                <a:latin typeface="Georgia" panose="02040502050405020303" pitchFamily="18" charset="0"/>
              </a:rPr>
              <a:t> </a:t>
            </a:r>
            <a:r>
              <a:rPr lang="en-US" sz="2000" dirty="0">
                <a:latin typeface="Georgia" panose="02040502050405020303" pitchFamily="18" charset="0"/>
              </a:rPr>
              <a:t>oysters were recovered and </a:t>
            </a:r>
            <a:r>
              <a:rPr lang="en-US" sz="2000" dirty="0" err="1">
                <a:latin typeface="Georgia" panose="02040502050405020303" pitchFamily="18" charset="0"/>
              </a:rPr>
              <a:t>forams</a:t>
            </a:r>
            <a:r>
              <a:rPr lang="en-US" sz="2000" dirty="0">
                <a:latin typeface="Georgia" panose="02040502050405020303" pitchFamily="18" charset="0"/>
              </a:rPr>
              <a:t> from inside them were used to date the formation to 35.4 million years old, or Upper Eocene in age.</a:t>
            </a:r>
          </a:p>
          <a:p>
            <a:pPr algn="just"/>
            <a:endParaRPr lang="en-US" sz="800" dirty="0">
              <a:latin typeface="Georgia" panose="020405020504050203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These oysters lived in the intertidal zone. They were submerged at high tide and exposed at low tide.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800" dirty="0">
              <a:latin typeface="Georgia" panose="020405020504050203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Those oysters prove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that  when they lived, the </a:t>
            </a:r>
            <a:r>
              <a:rPr lang="en-US" sz="2000" dirty="0">
                <a:solidFill>
                  <a:prstClr val="black"/>
                </a:solidFill>
                <a:latin typeface="Georgia" panose="02040502050405020303" pitchFamily="18" charset="0"/>
              </a:rPr>
              <a:t>coast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was in Houston County.</a:t>
            </a:r>
            <a:endParaRPr lang="en-US" sz="2000" dirty="0">
              <a:latin typeface="Georgia" panose="02040502050405020303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B8FB19-CF6A-4D76-86B8-6464E44682D5}"/>
              </a:ext>
            </a:extLst>
          </p:cNvPr>
          <p:cNvSpPr/>
          <p:nvPr/>
        </p:nvSpPr>
        <p:spPr>
          <a:xfrm>
            <a:off x="7940351" y="6279502"/>
            <a:ext cx="3900196" cy="25192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B42791B-7596-49C9-A8E4-7D2DCB786577}"/>
              </a:ext>
            </a:extLst>
          </p:cNvPr>
          <p:cNvSpPr/>
          <p:nvPr/>
        </p:nvSpPr>
        <p:spPr>
          <a:xfrm>
            <a:off x="2010921" y="6279502"/>
            <a:ext cx="5704902" cy="346559"/>
          </a:xfrm>
          <a:prstGeom prst="right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999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8AF54F-DEEA-421A-9158-6C852047AB06}"/>
              </a:ext>
            </a:extLst>
          </p:cNvPr>
          <p:cNvSpPr txBox="1"/>
          <p:nvPr/>
        </p:nvSpPr>
        <p:spPr>
          <a:xfrm>
            <a:off x="4599991" y="1116913"/>
            <a:ext cx="7392258" cy="54784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Mammals</a:t>
            </a:r>
            <a:br>
              <a:rPr lang="en-US" sz="1400" dirty="0">
                <a:latin typeface="Georgia" panose="02040502050405020303" pitchFamily="18" charset="0"/>
              </a:rPr>
            </a:br>
            <a:r>
              <a:rPr lang="en-US" sz="1400" b="0" i="1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Basilosaurus </a:t>
            </a:r>
            <a:r>
              <a:rPr lang="en-US" sz="14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(</a:t>
            </a:r>
            <a:r>
              <a:rPr lang="en-US" sz="1400" b="0" i="0" dirty="0" err="1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sp</a:t>
            </a:r>
            <a:r>
              <a:rPr lang="en-US" sz="14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)                Great Whale                           Rare                           Pickering</a:t>
            </a:r>
            <a:br>
              <a:rPr lang="en-US" sz="1400" dirty="0">
                <a:latin typeface="Georgia" panose="02040502050405020303" pitchFamily="18" charset="0"/>
              </a:rPr>
            </a:br>
            <a:r>
              <a:rPr lang="en-US" sz="1400" b="0" i="1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Basilosaurus </a:t>
            </a:r>
            <a:r>
              <a:rPr lang="en-US" sz="1400" b="0" i="1" dirty="0" err="1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cetoides</a:t>
            </a:r>
            <a:r>
              <a:rPr lang="en-US" sz="1400" b="0" i="1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         </a:t>
            </a:r>
            <a:r>
              <a:rPr lang="en-US" sz="14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First great whale                  18 vertebral frags     Westgate</a:t>
            </a:r>
            <a:br>
              <a:rPr lang="en-US" sz="1400" dirty="0">
                <a:latin typeface="Georgia" panose="02040502050405020303" pitchFamily="18" charset="0"/>
              </a:rPr>
            </a:br>
            <a:r>
              <a:rPr lang="en-US" sz="1400" b="0" i="1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Brontotheriid </a:t>
            </a:r>
            <a:r>
              <a:rPr lang="en-US" sz="14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                      Titanothere (Rhino-like)    Very Rare                   Parmley</a:t>
            </a:r>
            <a:br>
              <a:rPr lang="en-US" sz="1400" dirty="0">
                <a:latin typeface="Georgia" panose="02040502050405020303" pitchFamily="18" charset="0"/>
              </a:rPr>
            </a:br>
            <a:r>
              <a:rPr lang="en-US" sz="1400" b="0" i="1" u="none" strike="noStrike" dirty="0">
                <a:effectLst/>
                <a:latin typeface="Georgia" panose="02040502050405020303" pitchFamily="18" charset="0"/>
              </a:rPr>
              <a:t>Brontotheriid </a:t>
            </a:r>
            <a:r>
              <a:rPr lang="en-US" sz="1400" b="0" i="1" u="none" strike="noStrike" dirty="0">
                <a:solidFill>
                  <a:srgbClr val="7C4E9D"/>
                </a:solidFill>
                <a:effectLst/>
                <a:latin typeface="Georgia" panose="02040502050405020303" pitchFamily="18" charset="0"/>
              </a:rPr>
              <a:t>                      </a:t>
            </a:r>
            <a:r>
              <a:rPr lang="en-US" sz="14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Titanothere (Rhino-like)    1 tooth frag.               Westgate</a:t>
            </a:r>
            <a:br>
              <a:rPr lang="en-US" sz="1400" dirty="0">
                <a:latin typeface="Georgia" panose="02040502050405020303" pitchFamily="18" charset="0"/>
              </a:rPr>
            </a:br>
            <a:r>
              <a:rPr lang="en-US" sz="1400" b="0" i="1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Brontotheriid                       </a:t>
            </a:r>
            <a:r>
              <a:rPr lang="en-US" sz="14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Titanothere (Rhino-like)    Tooth frag (2019)     Rhinehart</a:t>
            </a:r>
            <a:br>
              <a:rPr lang="en-US" sz="1400" dirty="0">
                <a:latin typeface="Georgia" panose="02040502050405020303" pitchFamily="18" charset="0"/>
              </a:rPr>
            </a:br>
            <a:r>
              <a:rPr lang="en-US" sz="1400" b="0" i="1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Durodon serratus                </a:t>
            </a:r>
            <a:r>
              <a:rPr lang="en-US" sz="14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Whale (Orca sized)              4 teeth/1 cervical     Westgate </a:t>
            </a:r>
            <a:br>
              <a:rPr lang="en-US" sz="1400" dirty="0">
                <a:latin typeface="Georgia" panose="02040502050405020303" pitchFamily="18" charset="0"/>
              </a:rPr>
            </a:br>
            <a:r>
              <a:rPr lang="en-US" sz="1400" b="0" i="1" dirty="0" err="1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Daphoenus</a:t>
            </a:r>
            <a:r>
              <a:rPr lang="en-US" sz="1400" b="0" i="1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en-US" sz="14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(</a:t>
            </a:r>
            <a:r>
              <a:rPr lang="en-US" sz="1400" b="0" i="0" dirty="0" err="1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sp</a:t>
            </a:r>
            <a:r>
              <a:rPr lang="en-US" sz="14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)                    Bear-dog                                Very rare (2019)       Rhinehart</a:t>
            </a:r>
            <a:br>
              <a:rPr lang="en-US" sz="1400" dirty="0">
                <a:latin typeface="Georgia" panose="02040502050405020303" pitchFamily="18" charset="0"/>
              </a:rPr>
            </a:br>
            <a:r>
              <a:rPr lang="en-US" sz="1400" b="0" i="1" dirty="0" err="1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Eosiren</a:t>
            </a:r>
            <a:r>
              <a:rPr lang="en-US" sz="1400" b="0" i="1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en-US" sz="14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(</a:t>
            </a:r>
            <a:r>
              <a:rPr lang="en-US" sz="1400" b="0" i="0" dirty="0" err="1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sp</a:t>
            </a:r>
            <a:r>
              <a:rPr lang="en-US" sz="14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)                           Manatee                                 Common                    Pickering</a:t>
            </a:r>
            <a:br>
              <a:rPr lang="en-US" sz="1400" dirty="0">
                <a:latin typeface="Georgia" panose="02040502050405020303" pitchFamily="18" charset="0"/>
              </a:rPr>
            </a:br>
            <a:r>
              <a:rPr lang="en-US" sz="1400" b="0" i="1" dirty="0" err="1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Hyracodon</a:t>
            </a:r>
            <a:r>
              <a:rPr lang="en-US" sz="1400" b="0" i="1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en-US" sz="14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(</a:t>
            </a:r>
            <a:r>
              <a:rPr lang="en-US" sz="1400" b="0" i="0" dirty="0" err="1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sp</a:t>
            </a:r>
            <a:r>
              <a:rPr lang="en-US" sz="14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)                    Hornless rhino                      Very rare (2019)       Rhinehart</a:t>
            </a:r>
            <a:br>
              <a:rPr lang="en-US" sz="1400" dirty="0">
                <a:latin typeface="Georgia" panose="02040502050405020303" pitchFamily="18" charset="0"/>
              </a:rPr>
            </a:br>
            <a:r>
              <a:rPr lang="en-US" sz="1400" b="0" i="1" dirty="0" err="1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Megacerops</a:t>
            </a:r>
            <a:r>
              <a:rPr lang="en-US" sz="1400" b="0" i="1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en-US" sz="14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(</a:t>
            </a:r>
            <a:r>
              <a:rPr lang="en-US" sz="1400" b="0" i="0" dirty="0" err="1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sp</a:t>
            </a:r>
            <a:r>
              <a:rPr lang="en-US" sz="14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)                   Rhino-like animal                Very rare (2019)       Rhinehart</a:t>
            </a:r>
            <a:br>
              <a:rPr lang="en-US" sz="1400" dirty="0">
                <a:latin typeface="Georgia" panose="02040502050405020303" pitchFamily="18" charset="0"/>
              </a:rPr>
            </a:br>
            <a:r>
              <a:rPr lang="en-US" sz="1400" b="0" i="1" dirty="0" err="1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Palaeolagus</a:t>
            </a:r>
            <a:r>
              <a:rPr lang="en-US" sz="1400" b="0" i="1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1400" b="0" i="1" dirty="0" err="1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temnodon</a:t>
            </a:r>
            <a:r>
              <a:rPr lang="en-US" sz="1400" b="0" i="1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       </a:t>
            </a:r>
            <a:r>
              <a:rPr lang="en-US" sz="14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Rabbit or hare                       Very rare (2019)       Rhinehart</a:t>
            </a:r>
          </a:p>
          <a:p>
            <a:endParaRPr lang="en-US" sz="1400" dirty="0">
              <a:solidFill>
                <a:srgbClr val="2A2A2A"/>
              </a:solidFill>
              <a:latin typeface="Georgia" panose="02040502050405020303" pitchFamily="18" charset="0"/>
            </a:endParaRPr>
          </a:p>
          <a:p>
            <a:r>
              <a:rPr lang="en-US" sz="1400" b="1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Reptiles</a:t>
            </a:r>
            <a:br>
              <a:rPr lang="en-US" sz="1400" dirty="0"/>
            </a:br>
            <a:r>
              <a:rPr lang="en-US" sz="1400" b="0" i="1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Family: Cheloniidae            </a:t>
            </a:r>
            <a:r>
              <a:rPr lang="en-US" sz="14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Sea Turtles</a:t>
            </a:r>
            <a:r>
              <a:rPr lang="en-US" sz="1400" b="0" i="1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                            </a:t>
            </a:r>
            <a:r>
              <a:rPr lang="en-US" sz="14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Rare                            Parmley</a:t>
            </a:r>
            <a:br>
              <a:rPr lang="en-US" sz="1400" dirty="0"/>
            </a:br>
            <a:r>
              <a:rPr lang="en-US" sz="1400" b="0" i="1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Family: </a:t>
            </a:r>
            <a:r>
              <a:rPr lang="en-US" sz="1400" b="0" i="1" dirty="0" err="1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Trionychinae</a:t>
            </a:r>
            <a:r>
              <a:rPr lang="en-US" sz="1400" b="0" i="1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         </a:t>
            </a:r>
            <a:r>
              <a:rPr lang="en-US" sz="14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Soft Shelled Turtles</a:t>
            </a:r>
            <a:r>
              <a:rPr lang="en-US" sz="1400" b="0" i="1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             </a:t>
            </a:r>
            <a:r>
              <a:rPr lang="en-US" sz="14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Rare                            Parmley</a:t>
            </a:r>
            <a:br>
              <a:rPr lang="en-US" sz="1400" dirty="0"/>
            </a:br>
            <a:r>
              <a:rPr lang="en-US" sz="1400" b="0" i="1" dirty="0" err="1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Crocodylid</a:t>
            </a:r>
            <a:r>
              <a:rPr lang="en-US" sz="1400" b="0" i="1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                              </a:t>
            </a:r>
            <a:r>
              <a:rPr lang="en-US" sz="14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Crocodile                   25 teeth &amp; 10 bone frags    Westgate</a:t>
            </a:r>
            <a:br>
              <a:rPr lang="en-US" sz="1400" dirty="0"/>
            </a:br>
            <a:r>
              <a:rPr lang="en-US" sz="1400" b="0" i="1" dirty="0" err="1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Dermochelydidae</a:t>
            </a:r>
            <a:r>
              <a:rPr lang="en-US" sz="1400" b="0" i="1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en-US" sz="14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(</a:t>
            </a:r>
            <a:r>
              <a:rPr lang="en-US" sz="1400" b="0" i="0" dirty="0" err="1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sp</a:t>
            </a:r>
            <a:r>
              <a:rPr lang="en-US" sz="14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)         Leather Back Turtles          Rare                            Parmley</a:t>
            </a:r>
            <a:br>
              <a:rPr lang="en-US" sz="1400" dirty="0"/>
            </a:br>
            <a:r>
              <a:rPr lang="en-US" sz="1400" b="0" i="1" dirty="0" err="1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Nebraskophis</a:t>
            </a:r>
            <a:r>
              <a:rPr lang="en-US" sz="1400" b="0" i="1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en-US" sz="14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(</a:t>
            </a:r>
            <a:r>
              <a:rPr lang="en-US" sz="1400" b="0" i="0" dirty="0" err="1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sp</a:t>
            </a:r>
            <a:r>
              <a:rPr lang="en-US" sz="14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)                Colubrid Snake</a:t>
            </a:r>
            <a:r>
              <a:rPr lang="en-US" sz="1400" b="0" i="1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                    </a:t>
            </a:r>
            <a:r>
              <a:rPr lang="en-US" sz="14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Very Rare                  Parmley</a:t>
            </a:r>
            <a:br>
              <a:rPr lang="en-US" sz="1400" dirty="0"/>
            </a:br>
            <a:r>
              <a:rPr lang="en-US" sz="1400" b="0" i="1" dirty="0" err="1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Palaeophis</a:t>
            </a:r>
            <a:r>
              <a:rPr lang="en-US" sz="1400" b="0" i="1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en-US" sz="14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(</a:t>
            </a:r>
            <a:r>
              <a:rPr lang="en-US" sz="1400" b="0" i="0" dirty="0" err="1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sp</a:t>
            </a:r>
            <a:r>
              <a:rPr lang="en-US" sz="14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)</a:t>
            </a:r>
            <a:r>
              <a:rPr lang="en-US" sz="1400" b="0" i="1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                     </a:t>
            </a:r>
            <a:r>
              <a:rPr lang="en-US" sz="1400" b="0" i="0" dirty="0" err="1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Palaeophid</a:t>
            </a:r>
            <a:r>
              <a:rPr lang="en-US" sz="14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 Snake</a:t>
            </a:r>
            <a:r>
              <a:rPr lang="en-US" sz="1400" b="0" i="1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                </a:t>
            </a:r>
            <a:r>
              <a:rPr lang="en-US" sz="14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Rare                            Parmley</a:t>
            </a:r>
            <a:br>
              <a:rPr lang="en-US" sz="1400" dirty="0"/>
            </a:br>
            <a:r>
              <a:rPr lang="en-US" sz="1400" b="0" i="1" dirty="0" err="1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Palaeophis</a:t>
            </a:r>
            <a:r>
              <a:rPr lang="en-US" sz="1400" b="0" i="1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 africanus           </a:t>
            </a:r>
            <a:r>
              <a:rPr lang="en-US" sz="14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Constrictor Snake</a:t>
            </a:r>
            <a:r>
              <a:rPr lang="en-US" sz="1400" b="0" i="1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               </a:t>
            </a:r>
            <a:r>
              <a:rPr lang="en-US" sz="14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Very Rare                  Parmley</a:t>
            </a:r>
            <a:br>
              <a:rPr lang="en-US" sz="1400" dirty="0"/>
            </a:br>
            <a:r>
              <a:rPr lang="en-US" sz="1400" b="0" i="1" dirty="0" err="1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Pterosphenus</a:t>
            </a:r>
            <a:r>
              <a:rPr lang="en-US" sz="1400" b="0" i="1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en-US" sz="14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(</a:t>
            </a:r>
            <a:r>
              <a:rPr lang="en-US" sz="1400" b="0" i="0" dirty="0" err="1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sp</a:t>
            </a:r>
            <a:r>
              <a:rPr lang="en-US" sz="14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)</a:t>
            </a:r>
            <a:r>
              <a:rPr lang="en-US" sz="1400" b="0" i="1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                </a:t>
            </a:r>
            <a:r>
              <a:rPr lang="en-US" sz="1400" b="0" i="0" dirty="0" err="1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Pterosphenus</a:t>
            </a:r>
            <a:r>
              <a:rPr lang="en-US" sz="14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 Snake</a:t>
            </a:r>
            <a:r>
              <a:rPr lang="en-US" sz="1400" b="0" i="1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           </a:t>
            </a:r>
            <a:r>
              <a:rPr lang="en-US" sz="14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Very Rare                  Parmley</a:t>
            </a:r>
            <a:br>
              <a:rPr lang="en-US" sz="1400" dirty="0"/>
            </a:br>
            <a:r>
              <a:rPr lang="en-US" sz="1400" b="0" i="1" dirty="0" err="1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Pterosphenus</a:t>
            </a:r>
            <a:r>
              <a:rPr lang="en-US" sz="1400" b="0" i="1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1400" b="0" i="1" dirty="0" err="1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schucherti</a:t>
            </a:r>
            <a:r>
              <a:rPr lang="en-US" sz="1400" b="0" i="1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    </a:t>
            </a:r>
            <a:r>
              <a:rPr lang="en-US" sz="14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Constrictor Snake</a:t>
            </a:r>
            <a:r>
              <a:rPr lang="en-US" sz="1400" b="0" i="1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                </a:t>
            </a:r>
            <a:r>
              <a:rPr lang="en-US" sz="14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Very Rare                  Parmley</a:t>
            </a:r>
            <a:br>
              <a:rPr lang="en-US" sz="1400" dirty="0"/>
            </a:br>
            <a:r>
              <a:rPr lang="en-US" sz="1400" b="0" i="1" dirty="0" err="1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Pterosphenus</a:t>
            </a:r>
            <a:r>
              <a:rPr lang="en-US" sz="1400" b="0" i="1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1400" b="0" i="1" dirty="0" err="1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schucherti</a:t>
            </a:r>
            <a:r>
              <a:rPr lang="en-US" sz="1400" b="0" i="1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    </a:t>
            </a:r>
            <a:r>
              <a:rPr lang="en-US" sz="14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Giant aquatic snake             14 vertebrae             Westgate</a:t>
            </a:r>
            <a:br>
              <a:rPr lang="en-US" sz="1400" dirty="0"/>
            </a:br>
            <a:r>
              <a:rPr lang="en-US" sz="1400" b="0" i="1" dirty="0" err="1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Trionyx</a:t>
            </a:r>
            <a:r>
              <a:rPr lang="en-US" sz="1400" b="0" i="1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en-US" sz="14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(</a:t>
            </a:r>
            <a:r>
              <a:rPr lang="en-US" sz="1400" b="0" i="0" dirty="0" err="1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sp</a:t>
            </a:r>
            <a:r>
              <a:rPr lang="en-US" sz="14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)                          Softshell turtle                      17 shell frags            Westgate</a:t>
            </a:r>
            <a:endParaRPr lang="en-US" sz="1400" dirty="0">
              <a:latin typeface="Georgia" panose="02040502050405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B88C92-513F-4AE4-A653-9F6B07CD2E81}"/>
              </a:ext>
            </a:extLst>
          </p:cNvPr>
          <p:cNvSpPr txBox="1"/>
          <p:nvPr/>
        </p:nvSpPr>
        <p:spPr>
          <a:xfrm>
            <a:off x="473428" y="852021"/>
            <a:ext cx="38466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Georgia" panose="02040502050405020303" pitchFamily="18" charset="0"/>
              </a:rPr>
              <a:t>The list does not include the more than 35 species of rays and sharks nor the many species of bony fish</a:t>
            </a:r>
          </a:p>
        </p:txBody>
      </p:sp>
      <p:pic>
        <p:nvPicPr>
          <p:cNvPr id="7" name="Picture 6" descr="A hand holding a small turtle&#10;&#10;Description automatically generated with low confidence">
            <a:extLst>
              <a:ext uri="{FF2B5EF4-FFF2-40B4-BE49-F238E27FC236}">
                <a16:creationId xmlns:a16="http://schemas.microsoft.com/office/drawing/2014/main" id="{E64DC6B9-BC23-4431-8970-356FB80C61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8"/>
          <a:stretch/>
        </p:blipFill>
        <p:spPr>
          <a:xfrm>
            <a:off x="1005218" y="2306431"/>
            <a:ext cx="2492807" cy="41769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1D53F0-48A7-44A3-B661-04CC92A9E287}"/>
              </a:ext>
            </a:extLst>
          </p:cNvPr>
          <p:cNvSpPr txBox="1"/>
          <p:nvPr/>
        </p:nvSpPr>
        <p:spPr>
          <a:xfrm>
            <a:off x="294470" y="147417"/>
            <a:ext cx="11697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Georgia" panose="02040502050405020303" pitchFamily="18" charset="0"/>
              </a:rPr>
              <a:t>Partial List of Vertebrate Fossils from the Clinchfield Formation</a:t>
            </a:r>
          </a:p>
        </p:txBody>
      </p:sp>
    </p:spTree>
    <p:extLst>
      <p:ext uri="{BB962C8B-B14F-4D97-AF65-F5344CB8AC3E}">
        <p14:creationId xmlns:p14="http://schemas.microsoft.com/office/powerpoint/2010/main" val="4263472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E8D226F-A8FC-4F15-AB04-DCDD9B2D8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747" y="111154"/>
            <a:ext cx="4344713" cy="66356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1ED03DB-1D73-4647-82F9-9397E37D0B08}"/>
              </a:ext>
            </a:extLst>
          </p:cNvPr>
          <p:cNvSpPr/>
          <p:nvPr/>
        </p:nvSpPr>
        <p:spPr>
          <a:xfrm>
            <a:off x="7885651" y="4991450"/>
            <a:ext cx="3976382" cy="12415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AAECEB-A88A-4348-991B-4F6F9E6A7181}"/>
              </a:ext>
            </a:extLst>
          </p:cNvPr>
          <p:cNvSpPr txBox="1"/>
          <p:nvPr/>
        </p:nvSpPr>
        <p:spPr>
          <a:xfrm>
            <a:off x="136264" y="164590"/>
            <a:ext cx="73810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Georgia" panose="02040502050405020303" pitchFamily="18" charset="0"/>
              </a:rPr>
              <a:t>The 35-Million-year-old </a:t>
            </a:r>
            <a:r>
              <a:rPr lang="en-US" sz="2000" b="1" dirty="0" err="1">
                <a:latin typeface="Georgia" panose="02040502050405020303" pitchFamily="18" charset="0"/>
              </a:rPr>
              <a:t>Tivola</a:t>
            </a:r>
            <a:r>
              <a:rPr lang="en-US" sz="2000" b="1" dirty="0">
                <a:latin typeface="Georgia" panose="02040502050405020303" pitchFamily="18" charset="0"/>
              </a:rPr>
              <a:t> Limestone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The quarry is mining the </a:t>
            </a:r>
            <a:r>
              <a:rPr lang="en-US" sz="2000" dirty="0" err="1">
                <a:latin typeface="Georgia" panose="02040502050405020303" pitchFamily="18" charset="0"/>
              </a:rPr>
              <a:t>Tivola</a:t>
            </a:r>
            <a:r>
              <a:rPr lang="en-US" sz="2000" dirty="0">
                <a:latin typeface="Georgia" panose="02040502050405020303" pitchFamily="18" charset="0"/>
              </a:rPr>
              <a:t> Limestone, which was formed by a strong current.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800" dirty="0">
              <a:latin typeface="Georgia" panose="020405020504050203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Sea levels had risen dramatically. Sea water depth was about 100 ft when the limestone was deposited.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4A66A3E0-0933-4692-B20E-77C0668408EB}"/>
              </a:ext>
            </a:extLst>
          </p:cNvPr>
          <p:cNvSpPr/>
          <p:nvPr/>
        </p:nvSpPr>
        <p:spPr>
          <a:xfrm>
            <a:off x="4466255" y="5735538"/>
            <a:ext cx="3210970" cy="497482"/>
          </a:xfrm>
          <a:prstGeom prst="right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C96746-92D9-4051-A703-7B3BC2521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70" y="2222467"/>
            <a:ext cx="3811339" cy="42888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08F8FF-62B7-4093-BA84-4A2123F7F58C}"/>
              </a:ext>
            </a:extLst>
          </p:cNvPr>
          <p:cNvSpPr txBox="1"/>
          <p:nvPr/>
        </p:nvSpPr>
        <p:spPr>
          <a:xfrm>
            <a:off x="4146113" y="2334510"/>
            <a:ext cx="3555373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Houston County is submerged and the shoreline is probably north of Macon. 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Fossils are often broken and seen in all orientations; this shows that they “settled out” of a strong current. </a:t>
            </a:r>
          </a:p>
        </p:txBody>
      </p:sp>
    </p:spTree>
    <p:extLst>
      <p:ext uri="{BB962C8B-B14F-4D97-AF65-F5344CB8AC3E}">
        <p14:creationId xmlns:p14="http://schemas.microsoft.com/office/powerpoint/2010/main" val="2545282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D3B1C302-054F-4945-925C-45561E91B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4" y="667786"/>
            <a:ext cx="5510076" cy="61100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E04B43-13E6-416F-99DF-C4366E41AC48}"/>
              </a:ext>
            </a:extLst>
          </p:cNvPr>
          <p:cNvSpPr txBox="1"/>
          <p:nvPr/>
        </p:nvSpPr>
        <p:spPr>
          <a:xfrm>
            <a:off x="6447453" y="680711"/>
            <a:ext cx="4772823" cy="549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Vertebrates</a:t>
            </a:r>
            <a:r>
              <a:rPr lang="en-US" sz="1200" b="1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 </a:t>
            </a:r>
            <a:br>
              <a:rPr lang="en-US" sz="12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</a:br>
            <a:r>
              <a:rPr lang="en-US" sz="1200" b="0" i="0" u="sng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Genus &amp; Species                   Common name                Frequency</a:t>
            </a:r>
            <a:br>
              <a:rPr lang="en-US" sz="12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</a:br>
            <a:r>
              <a:rPr lang="en-US" sz="1200" b="0" i="1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Lamna </a:t>
            </a:r>
            <a:r>
              <a:rPr lang="en-US" sz="1200" b="0" i="1" dirty="0" err="1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apppendiculata</a:t>
            </a:r>
            <a:r>
              <a:rPr lang="en-US" sz="12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      Mackerel Shark               Rare</a:t>
            </a:r>
            <a:br>
              <a:rPr lang="en-US" sz="12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</a:br>
            <a:r>
              <a:rPr lang="en-US" sz="1200" b="0" i="1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Carcharias cuspidate</a:t>
            </a:r>
            <a:r>
              <a:rPr lang="en-US" sz="12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          Great White                     Rare   </a:t>
            </a:r>
            <a:br>
              <a:rPr lang="en-US" sz="12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</a:br>
            <a:r>
              <a:rPr lang="en-US" sz="1200" b="0" i="1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Galeocerdo </a:t>
            </a:r>
            <a:r>
              <a:rPr lang="en-US" sz="1200" b="0" i="1" dirty="0" err="1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latidens</a:t>
            </a:r>
            <a:r>
              <a:rPr lang="en-US" sz="12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             Tiger Shark                      Rare</a:t>
            </a:r>
            <a:br>
              <a:rPr lang="en-US" sz="12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</a:br>
            <a:r>
              <a:rPr lang="en-US" sz="1200" b="0" i="1" dirty="0" err="1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Myliobatis</a:t>
            </a:r>
            <a:r>
              <a:rPr lang="en-US" sz="12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 (species?)           Eagle Ray                         Common</a:t>
            </a:r>
            <a:br>
              <a:rPr lang="en-US" sz="12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</a:br>
            <a:r>
              <a:rPr lang="en-US" sz="1200" b="0" i="1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Basilosaurus </a:t>
            </a:r>
            <a:r>
              <a:rPr lang="en-US" sz="1200" b="0" i="1" dirty="0" err="1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cetoides</a:t>
            </a:r>
            <a:r>
              <a:rPr lang="en-US" sz="1200" b="0" i="1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          </a:t>
            </a:r>
            <a:r>
              <a:rPr lang="en-US" sz="12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Early whale                      Very Rare</a:t>
            </a:r>
            <a:br>
              <a:rPr lang="en-US" sz="12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</a:br>
            <a:r>
              <a:rPr lang="en-US" sz="1200" b="0" i="1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Siren</a:t>
            </a:r>
            <a:r>
              <a:rPr lang="en-US" sz="12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 (species?)                     Manatee (rib frags)        Rare</a:t>
            </a:r>
            <a:br>
              <a:rPr lang="en-US" sz="12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</a:br>
            <a:r>
              <a:rPr lang="en-US" sz="12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Entelodont (Genus?)           Terminator pig                Very Rare</a:t>
            </a:r>
            <a:br>
              <a:rPr lang="en-US" sz="12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</a:br>
            <a:r>
              <a:rPr lang="en-US" sz="1200" b="0" i="1" dirty="0" err="1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Carcharocles</a:t>
            </a:r>
            <a:r>
              <a:rPr lang="en-US" sz="1200" b="0" i="1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1200" b="0" i="1" dirty="0" err="1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auriculatus</a:t>
            </a:r>
            <a:r>
              <a:rPr lang="en-US" sz="12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   Megatooth shark            Rare</a:t>
            </a:r>
            <a:br>
              <a:rPr lang="en-US" sz="12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</a:br>
            <a:r>
              <a:rPr lang="en-US" sz="1200" b="0" i="1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Carcharhinus</a:t>
            </a:r>
            <a:r>
              <a:rPr lang="en-US" sz="12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 (species?)     Requiem shark               Rare</a:t>
            </a:r>
            <a:br>
              <a:rPr lang="en-US" sz="12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</a:br>
            <a:r>
              <a:rPr lang="en-US" sz="1200" b="0" i="1" dirty="0" err="1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Cretolamna</a:t>
            </a:r>
            <a:r>
              <a:rPr lang="en-US" sz="12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 (species?)        Mackerel shark               Rare        </a:t>
            </a:r>
            <a:br>
              <a:rPr lang="en-US" sz="12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</a:br>
            <a:r>
              <a:rPr lang="en-US" sz="1200" b="0" i="1" dirty="0" err="1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Galeorhinus</a:t>
            </a:r>
            <a:r>
              <a:rPr lang="en-US" sz="12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 (species?)        Hound shark                  Rare        </a:t>
            </a:r>
            <a:br>
              <a:rPr lang="en-US" sz="12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</a:br>
            <a:r>
              <a:rPr lang="en-US" sz="1200" b="0" i="1" dirty="0" err="1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Hemipristis</a:t>
            </a:r>
            <a:r>
              <a:rPr lang="en-US" sz="12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 (species?)         Snaggletooth shark       Rare</a:t>
            </a:r>
          </a:p>
          <a:p>
            <a:r>
              <a:rPr lang="en-US" sz="1200" b="0" i="1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Odontaspis</a:t>
            </a:r>
            <a:r>
              <a:rPr lang="en-US" sz="12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 (species?)          Sand Shark                     Rare         </a:t>
            </a:r>
            <a:br>
              <a:rPr lang="en-US" sz="12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</a:br>
            <a:r>
              <a:rPr lang="en-US" sz="1200" b="0" i="1" dirty="0" err="1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Sphyraena</a:t>
            </a:r>
            <a:r>
              <a:rPr lang="en-US" sz="1200" b="0" i="1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en-US" sz="12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(species?)          Barracuda                        Rare   </a:t>
            </a:r>
          </a:p>
          <a:p>
            <a:endParaRPr lang="en-US" sz="1200" b="1" i="0" dirty="0">
              <a:solidFill>
                <a:srgbClr val="2A2A2A"/>
              </a:solidFill>
              <a:effectLst/>
              <a:latin typeface="Georgia" panose="02040502050405020303" pitchFamily="18" charset="0"/>
            </a:endParaRPr>
          </a:p>
          <a:p>
            <a:r>
              <a:rPr lang="en-US" sz="1600" b="1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Invertebrates</a:t>
            </a:r>
            <a:br>
              <a:rPr lang="en-US" sz="1200" dirty="0">
                <a:latin typeface="Georgia" panose="02040502050405020303" pitchFamily="18" charset="0"/>
              </a:rPr>
            </a:br>
            <a:r>
              <a:rPr lang="en-US" sz="1200" b="0" i="0" u="sng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Genus &amp; Species                   Common name          Frequency</a:t>
            </a:r>
            <a:br>
              <a:rPr lang="en-US" sz="1200" dirty="0">
                <a:latin typeface="Georgia" panose="02040502050405020303" pitchFamily="18" charset="0"/>
              </a:rPr>
            </a:br>
            <a:r>
              <a:rPr lang="en-US" sz="1200" b="0" i="1" dirty="0" err="1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Phyllacanthus</a:t>
            </a:r>
            <a:r>
              <a:rPr lang="en-US" sz="1200" b="0" i="1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1200" b="0" i="1" dirty="0" err="1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mortoni</a:t>
            </a:r>
            <a:r>
              <a:rPr lang="en-US" sz="12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       Sea urchin                 Common</a:t>
            </a:r>
            <a:br>
              <a:rPr lang="en-US" sz="1200" dirty="0">
                <a:latin typeface="Georgia" panose="02040502050405020303" pitchFamily="18" charset="0"/>
              </a:rPr>
            </a:br>
            <a:r>
              <a:rPr lang="en-US" sz="1200" b="0" i="1" dirty="0" err="1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Oligopygus</a:t>
            </a:r>
            <a:r>
              <a:rPr lang="en-US" sz="1200" b="0" i="1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1200" b="0" i="1" dirty="0" err="1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wetherbyi</a:t>
            </a:r>
            <a:r>
              <a:rPr lang="en-US" sz="12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        Sea biscuit                 Very rare</a:t>
            </a:r>
            <a:br>
              <a:rPr lang="en-US" sz="1200" dirty="0">
                <a:latin typeface="Georgia" panose="02040502050405020303" pitchFamily="18" charset="0"/>
              </a:rPr>
            </a:br>
            <a:r>
              <a:rPr lang="en-US" sz="1200" b="0" i="1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Periarchus </a:t>
            </a:r>
            <a:r>
              <a:rPr lang="en-US" sz="1200" b="0" i="1" dirty="0" err="1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lyelli</a:t>
            </a:r>
            <a:r>
              <a:rPr lang="en-US" sz="12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                   Sand dollar                Rare</a:t>
            </a:r>
            <a:br>
              <a:rPr lang="en-US" sz="1200" dirty="0">
                <a:latin typeface="Georgia" panose="02040502050405020303" pitchFamily="18" charset="0"/>
              </a:rPr>
            </a:br>
            <a:r>
              <a:rPr lang="en-US" sz="1200" b="0" i="1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Periarchus </a:t>
            </a:r>
            <a:r>
              <a:rPr lang="en-US" sz="1200" b="0" i="1" dirty="0" err="1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pileussinensis</a:t>
            </a:r>
            <a:r>
              <a:rPr lang="en-US" sz="12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  Sand dollar                Abundant</a:t>
            </a:r>
            <a:br>
              <a:rPr lang="en-US" sz="1200" dirty="0">
                <a:latin typeface="Georgia" panose="02040502050405020303" pitchFamily="18" charset="0"/>
              </a:rPr>
            </a:br>
            <a:r>
              <a:rPr lang="en-US" sz="1200" b="0" i="1" dirty="0" err="1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Durhamella</a:t>
            </a:r>
            <a:r>
              <a:rPr lang="en-US" sz="12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en-US" sz="1200" b="0" i="1" dirty="0" err="1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ocalanum</a:t>
            </a:r>
            <a:r>
              <a:rPr lang="en-US" sz="12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       Sand dollar                Common</a:t>
            </a:r>
            <a:br>
              <a:rPr lang="en-US" sz="1200" dirty="0">
                <a:latin typeface="Georgia" panose="02040502050405020303" pitchFamily="18" charset="0"/>
              </a:rPr>
            </a:br>
            <a:r>
              <a:rPr lang="en-US" sz="1200" b="0" i="1" dirty="0" err="1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Durhamella</a:t>
            </a:r>
            <a:r>
              <a:rPr lang="en-US" sz="1200" b="0" i="1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1200" b="0" i="1" dirty="0" err="1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ocalanum</a:t>
            </a:r>
            <a:r>
              <a:rPr lang="en-US" sz="12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       </a:t>
            </a:r>
            <a:r>
              <a:rPr lang="en-US" sz="1200" dirty="0">
                <a:solidFill>
                  <a:srgbClr val="2A2A2A"/>
                </a:solidFill>
                <a:latin typeface="Georgia" panose="02040502050405020303" pitchFamily="18" charset="0"/>
              </a:rPr>
              <a:t>S</a:t>
            </a:r>
            <a:r>
              <a:rPr lang="en-US" sz="12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and dollar                Common</a:t>
            </a:r>
          </a:p>
          <a:p>
            <a:r>
              <a:rPr lang="en-US" sz="1200" b="0" i="1" dirty="0" err="1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Wythella</a:t>
            </a:r>
            <a:r>
              <a:rPr lang="en-US" sz="1200" b="0" i="1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1200" b="0" i="1" dirty="0" err="1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eldridgei</a:t>
            </a:r>
            <a:r>
              <a:rPr lang="en-US" sz="1200" b="0" i="1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              </a:t>
            </a:r>
            <a:r>
              <a:rPr lang="en-US" sz="1200" dirty="0">
                <a:solidFill>
                  <a:srgbClr val="2A2A2A"/>
                </a:solidFill>
                <a:latin typeface="Georgia" panose="02040502050405020303" pitchFamily="18" charset="0"/>
              </a:rPr>
              <a:t>S</a:t>
            </a:r>
            <a:r>
              <a:rPr lang="en-US" sz="12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and dollar                Very rare</a:t>
            </a:r>
            <a:br>
              <a:rPr lang="en-US" sz="1200" dirty="0">
                <a:latin typeface="Georgia" panose="02040502050405020303" pitchFamily="18" charset="0"/>
              </a:rPr>
            </a:br>
            <a:r>
              <a:rPr lang="en-US" sz="1200" b="0" i="1" dirty="0" err="1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Paraster</a:t>
            </a:r>
            <a:r>
              <a:rPr lang="en-US" sz="1200" b="0" i="1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 armiger</a:t>
            </a:r>
            <a:r>
              <a:rPr lang="en-US" sz="12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                Heart urchin             Very rare</a:t>
            </a:r>
            <a:br>
              <a:rPr lang="en-US" sz="1200" dirty="0">
                <a:latin typeface="Georgia" panose="02040502050405020303" pitchFamily="18" charset="0"/>
              </a:rPr>
            </a:br>
            <a:r>
              <a:rPr lang="en-US" sz="1200" b="0" i="1" dirty="0" err="1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Macropnuestes</a:t>
            </a:r>
            <a:r>
              <a:rPr lang="en-US" sz="1200" b="0" i="1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 martini</a:t>
            </a:r>
            <a:r>
              <a:rPr lang="en-US" sz="1200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     Sea biscuit                 Rare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105757-0D63-4AB7-8B69-8BC6FD066921}"/>
              </a:ext>
            </a:extLst>
          </p:cNvPr>
          <p:cNvSpPr txBox="1"/>
          <p:nvPr/>
        </p:nvSpPr>
        <p:spPr>
          <a:xfrm>
            <a:off x="5259814" y="104307"/>
            <a:ext cx="6738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High Sea Levels &amp; Some Fossils of the </a:t>
            </a:r>
            <a:r>
              <a:rPr lang="en-US" b="1" dirty="0" err="1">
                <a:latin typeface="Georgia" panose="02040502050405020303" pitchFamily="18" charset="0"/>
              </a:rPr>
              <a:t>Tivola</a:t>
            </a:r>
            <a:r>
              <a:rPr lang="en-US" b="1" dirty="0">
                <a:latin typeface="Georgia" panose="02040502050405020303" pitchFamily="18" charset="0"/>
              </a:rPr>
              <a:t> Limestone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4B32B9-B726-4A87-93D9-AB5A0C16CAD4}"/>
              </a:ext>
            </a:extLst>
          </p:cNvPr>
          <p:cNvSpPr txBox="1"/>
          <p:nvPr/>
        </p:nvSpPr>
        <p:spPr>
          <a:xfrm>
            <a:off x="324825" y="146928"/>
            <a:ext cx="2969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Georgia" panose="02040502050405020303" pitchFamily="18" charset="0"/>
              </a:rPr>
              <a:t>Coastline @</a:t>
            </a:r>
          </a:p>
          <a:p>
            <a:r>
              <a:rPr lang="en-US" sz="1200" b="1" dirty="0">
                <a:solidFill>
                  <a:srgbClr val="FF0000"/>
                </a:solidFill>
                <a:latin typeface="Georgia" panose="02040502050405020303" pitchFamily="18" charset="0"/>
              </a:rPr>
              <a:t>High stand of sea levels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A18144-F95B-41D2-9736-AD03CAC078FD}"/>
              </a:ext>
            </a:extLst>
          </p:cNvPr>
          <p:cNvSpPr/>
          <p:nvPr/>
        </p:nvSpPr>
        <p:spPr>
          <a:xfrm>
            <a:off x="324825" y="146928"/>
            <a:ext cx="2401030" cy="4879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62E41D0-1E90-46C9-9B21-6AA20C780A1B}"/>
              </a:ext>
            </a:extLst>
          </p:cNvPr>
          <p:cNvCxnSpPr/>
          <p:nvPr/>
        </p:nvCxnSpPr>
        <p:spPr>
          <a:xfrm>
            <a:off x="1525340" y="621739"/>
            <a:ext cx="847288" cy="103470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393F209-3B0B-4F3D-87C1-8A8B28F23632}"/>
              </a:ext>
            </a:extLst>
          </p:cNvPr>
          <p:cNvCxnSpPr>
            <a:cxnSpLocks/>
          </p:cNvCxnSpPr>
          <p:nvPr/>
        </p:nvCxnSpPr>
        <p:spPr>
          <a:xfrm flipH="1" flipV="1">
            <a:off x="2171942" y="2104845"/>
            <a:ext cx="980632" cy="3539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4CD596B-2244-4D9E-84C6-32CE3FB6EF81}"/>
              </a:ext>
            </a:extLst>
          </p:cNvPr>
          <p:cNvSpPr txBox="1"/>
          <p:nvPr/>
        </p:nvSpPr>
        <p:spPr>
          <a:xfrm>
            <a:off x="3152575" y="2394625"/>
            <a:ext cx="872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Perry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D51B76-D4BD-46C0-93C0-D7E82F99576E}"/>
              </a:ext>
            </a:extLst>
          </p:cNvPr>
          <p:cNvSpPr/>
          <p:nvPr/>
        </p:nvSpPr>
        <p:spPr>
          <a:xfrm>
            <a:off x="3152574" y="2458821"/>
            <a:ext cx="798323" cy="25367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704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F84CC52E-2137-4C0C-96E2-C3B756246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482" y="61846"/>
            <a:ext cx="4406534" cy="67301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5C80599-4FD0-4657-8DCF-8E53A4CB7FBD}"/>
              </a:ext>
            </a:extLst>
          </p:cNvPr>
          <p:cNvSpPr/>
          <p:nvPr/>
        </p:nvSpPr>
        <p:spPr>
          <a:xfrm>
            <a:off x="7887704" y="1912688"/>
            <a:ext cx="3982718" cy="30284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C25490-030D-4A21-AA20-8DA53EF49965}"/>
              </a:ext>
            </a:extLst>
          </p:cNvPr>
          <p:cNvSpPr txBox="1"/>
          <p:nvPr/>
        </p:nvSpPr>
        <p:spPr>
          <a:xfrm>
            <a:off x="214604" y="287580"/>
            <a:ext cx="74057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Georgia" panose="02040502050405020303" pitchFamily="18" charset="0"/>
              </a:rPr>
              <a:t>The Twiggs Clay Member </a:t>
            </a:r>
          </a:p>
          <a:p>
            <a:pPr algn="just"/>
            <a:r>
              <a:rPr lang="en-US" sz="2000" dirty="0">
                <a:latin typeface="Georgia" panose="02040502050405020303" pitchFamily="18" charset="0"/>
              </a:rPr>
              <a:t>of the Dry Branch Formation</a:t>
            </a:r>
          </a:p>
          <a:p>
            <a:pPr algn="just"/>
            <a:endParaRPr lang="en-US" sz="800" dirty="0">
              <a:latin typeface="Georgia" panose="020405020504050203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The Twiggs Clay is a thick bedded, very fine-grained, grey clay. It’s approximately 34.35 million years old.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800" dirty="0">
              <a:latin typeface="Georgia" panose="020405020504050203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Sea levels were still very high, but conditions had changed.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800" dirty="0">
              <a:latin typeface="Georgia" panose="020405020504050203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This was a quiet sea; clay particles the last thing to settle out of river deposits.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C1D8E3-7250-4C18-9F80-5DCE19408880}"/>
              </a:ext>
            </a:extLst>
          </p:cNvPr>
          <p:cNvSpPr txBox="1"/>
          <p:nvPr/>
        </p:nvSpPr>
        <p:spPr>
          <a:xfrm>
            <a:off x="216772" y="3842831"/>
            <a:ext cx="724711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The Twiggs is not rich in fossils but there are fossil bearing beds scattered through </a:t>
            </a:r>
            <a:r>
              <a:rPr lang="en-US" sz="2000" dirty="0">
                <a:solidFill>
                  <a:prstClr val="black"/>
                </a:solidFill>
                <a:latin typeface="Georgia" panose="02040502050405020303" pitchFamily="18" charset="0"/>
              </a:rPr>
              <a:t>it which can be fossil rich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Red sandy-clay fossil beds bearing terrestrial vertebrates have also been reported in Twiggs County.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Georgia" panose="02040502050405020303" pitchFamily="18" charset="0"/>
              </a:rPr>
              <a:t>A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fossil-rich tempest-deposit limestone bed can be seen in Houston County’s Oaky Woods WMA. 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57CB1050-5EAB-480E-AF3A-5D2AD687AEDD}"/>
              </a:ext>
            </a:extLst>
          </p:cNvPr>
          <p:cNvSpPr/>
          <p:nvPr/>
        </p:nvSpPr>
        <p:spPr>
          <a:xfrm>
            <a:off x="321578" y="3229036"/>
            <a:ext cx="7443329" cy="353920"/>
          </a:xfrm>
          <a:prstGeom prst="rightArrow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746466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">
            <a:extLst>
              <a:ext uri="{FF2B5EF4-FFF2-40B4-BE49-F238E27FC236}">
                <a16:creationId xmlns:a16="http://schemas.microsoft.com/office/drawing/2014/main" id="{E3A87188-CB7F-4B44-B194-B34B3CE3C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09" y="117223"/>
            <a:ext cx="7578754" cy="6623552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BD8B68-3B48-4320-98E1-C7B5543204AD}"/>
              </a:ext>
            </a:extLst>
          </p:cNvPr>
          <p:cNvSpPr txBox="1"/>
          <p:nvPr/>
        </p:nvSpPr>
        <p:spPr>
          <a:xfrm>
            <a:off x="7902107" y="320456"/>
            <a:ext cx="4152868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Georgia" panose="02040502050405020303" pitchFamily="18" charset="0"/>
                <a:ea typeface="+mj-ea"/>
                <a:cs typeface="+mj-cs"/>
              </a:rPr>
              <a:t>34-Million-Year-Old</a:t>
            </a:r>
          </a:p>
          <a:p>
            <a:pPr algn="ctr"/>
            <a:r>
              <a:rPr lang="en-US" sz="2400" b="1" dirty="0">
                <a:solidFill>
                  <a:prstClr val="black"/>
                </a:solidFill>
                <a:latin typeface="Georgia" panose="02040502050405020303" pitchFamily="18" charset="0"/>
                <a:ea typeface="+mj-ea"/>
                <a:cs typeface="+mj-cs"/>
              </a:rPr>
              <a:t>Super Typhoon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Georgia" panose="02040502050405020303" pitchFamily="18" charset="0"/>
                <a:ea typeface="+mj-ea"/>
                <a:cs typeface="+mj-cs"/>
              </a:rPr>
              <a:t>De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posit</a:t>
            </a:r>
          </a:p>
          <a:p>
            <a:pPr algn="ctr"/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  <a:p>
            <a:endParaRPr lang="en-US" sz="800" dirty="0">
              <a:solidFill>
                <a:prstClr val="black"/>
              </a:solidFill>
              <a:latin typeface="Georgia" panose="02040502050405020303" pitchFamily="18" charset="0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This is a diagram of a 25-foot cliff wall </a:t>
            </a:r>
            <a:r>
              <a:rPr lang="en-US" sz="2200" dirty="0">
                <a:solidFill>
                  <a:prstClr val="black"/>
                </a:solidFill>
                <a:latin typeface="Georgia" panose="02040502050405020303" pitchFamily="18" charset="0"/>
                <a:ea typeface="+mj-ea"/>
                <a:cs typeface="+mj-cs"/>
              </a:rPr>
              <a:t>along an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 Oaky Woods stream</a:t>
            </a:r>
            <a:r>
              <a:rPr lang="en-US" sz="2200" dirty="0">
                <a:solidFill>
                  <a:prstClr val="black"/>
                </a:solidFill>
                <a:latin typeface="Georgia" panose="02040502050405020303" pitchFamily="18" charset="0"/>
                <a:ea typeface="+mj-ea"/>
                <a:cs typeface="+mj-cs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prstClr val="black"/>
              </a:solidFill>
              <a:latin typeface="Georgia" panose="02040502050405020303" pitchFamily="18" charset="0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The whole wall is Twiggs Clay.</a:t>
            </a:r>
            <a:endParaRPr lang="en-US" sz="2200" dirty="0">
              <a:solidFill>
                <a:prstClr val="black"/>
              </a:solidFill>
              <a:latin typeface="Georgia" panose="02040502050405020303" pitchFamily="18" charset="0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Section 5 is an 8-foot, fossil rich, limestone bed in Twiggs Clay interpreted as a super storm event </a:t>
            </a:r>
            <a:r>
              <a:rPr lang="en-US" sz="2200" dirty="0">
                <a:solidFill>
                  <a:prstClr val="black"/>
                </a:solidFill>
                <a:latin typeface="Georgia" panose="02040502050405020303" pitchFamily="18" charset="0"/>
                <a:ea typeface="+mj-ea"/>
                <a:cs typeface="+mj-cs"/>
              </a:rPr>
              <a:t>and a large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 storm surge.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prstClr val="black"/>
              </a:solidFill>
              <a:latin typeface="Georgia" panose="02040502050405020303" pitchFamily="18" charset="0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Georgia" panose="02040502050405020303" pitchFamily="18" charset="0"/>
                <a:ea typeface="+mj-ea"/>
                <a:cs typeface="+mj-cs"/>
              </a:rPr>
              <a:t>Both sections 3 &amp; 6 are sandy limestone beds which bracket the storm deposit.</a:t>
            </a:r>
          </a:p>
          <a:p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1112166-B5C8-4B26-976A-7F3A45397495}"/>
              </a:ext>
            </a:extLst>
          </p:cNvPr>
          <p:cNvSpPr/>
          <p:nvPr/>
        </p:nvSpPr>
        <p:spPr>
          <a:xfrm>
            <a:off x="6096000" y="4425351"/>
            <a:ext cx="356558" cy="39681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F7D8886-6C9D-4486-9938-8BBBA0C1A8E2}"/>
              </a:ext>
            </a:extLst>
          </p:cNvPr>
          <p:cNvCxnSpPr>
            <a:cxnSpLocks/>
          </p:cNvCxnSpPr>
          <p:nvPr/>
        </p:nvCxnSpPr>
        <p:spPr>
          <a:xfrm flipH="1">
            <a:off x="4991878" y="4208106"/>
            <a:ext cx="55983" cy="132494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13879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152F64-3717-43A6-8566-441413AFB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4101" y="283288"/>
            <a:ext cx="2993644" cy="33089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1921A4-E284-47BC-B00E-F4258DC70F0E}"/>
              </a:ext>
            </a:extLst>
          </p:cNvPr>
          <p:cNvSpPr txBox="1"/>
          <p:nvPr/>
        </p:nvSpPr>
        <p:spPr>
          <a:xfrm>
            <a:off x="347961" y="283288"/>
            <a:ext cx="28982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Georgia" panose="02040502050405020303" pitchFamily="18" charset="0"/>
              </a:rPr>
              <a:t>Some Twiggs Clay </a:t>
            </a:r>
          </a:p>
          <a:p>
            <a:pPr algn="ctr"/>
            <a:r>
              <a:rPr lang="en-US" sz="3200" b="1" dirty="0">
                <a:latin typeface="Georgia" panose="02040502050405020303" pitchFamily="18" charset="0"/>
              </a:rPr>
              <a:t>Fossils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563D6DB1-35E7-4E5D-B948-5E39826091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0" y="1987071"/>
            <a:ext cx="3396040" cy="4795935"/>
          </a:xfrm>
          <a:prstGeom prst="rect">
            <a:avLst/>
          </a:prstGeom>
        </p:spPr>
      </p:pic>
      <p:pic>
        <p:nvPicPr>
          <p:cNvPr id="7" name="Picture 6" descr="A close-up of some rocks&#10;&#10;Description automatically generated with low confidence">
            <a:extLst>
              <a:ext uri="{FF2B5EF4-FFF2-40B4-BE49-F238E27FC236}">
                <a16:creationId xmlns:a16="http://schemas.microsoft.com/office/drawing/2014/main" id="{BDA086F1-17D1-43FE-83B6-7471CDC5B8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452" y="3739536"/>
            <a:ext cx="3619756" cy="30597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4D398E-86B5-44EE-86E0-9C03FAD29B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5586" y="149745"/>
            <a:ext cx="4591736" cy="34425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81F44A-B068-48C6-B699-9FECDCB44F8D}"/>
              </a:ext>
            </a:extLst>
          </p:cNvPr>
          <p:cNvSpPr txBox="1"/>
          <p:nvPr/>
        </p:nvSpPr>
        <p:spPr>
          <a:xfrm>
            <a:off x="7901348" y="3727488"/>
            <a:ext cx="406597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Ziggy…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The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Durdon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serratus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on display at the Museum of Arts &amp; Sciences in Macon, Georgia was discovered and recovered from the Twiggs Clay in 1974.</a:t>
            </a:r>
          </a:p>
        </p:txBody>
      </p:sp>
    </p:spTree>
    <p:extLst>
      <p:ext uri="{BB962C8B-B14F-4D97-AF65-F5344CB8AC3E}">
        <p14:creationId xmlns:p14="http://schemas.microsoft.com/office/powerpoint/2010/main" val="134721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30C09E1-961F-4EC3-8043-4EF86618D659}"/>
              </a:ext>
            </a:extLst>
          </p:cNvPr>
          <p:cNvSpPr txBox="1"/>
          <p:nvPr/>
        </p:nvSpPr>
        <p:spPr>
          <a:xfrm>
            <a:off x="7123508" y="81569"/>
            <a:ext cx="47887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Georgia" panose="02040502050405020303" pitchFamily="18" charset="0"/>
              </a:rPr>
              <a:t>Georgia’s </a:t>
            </a:r>
          </a:p>
          <a:p>
            <a:pPr algn="ctr"/>
            <a:r>
              <a:rPr lang="en-US" sz="2800" b="1" dirty="0">
                <a:latin typeface="Georgia" panose="02040502050405020303" pitchFamily="18" charset="0"/>
              </a:rPr>
              <a:t>500 Million Year Fossil Record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6741DE0-35C7-41F9-AD8D-057DBA598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60" y="330376"/>
            <a:ext cx="6872080" cy="60960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74FD0A1-399D-4B2A-A897-E6517E0315AC}"/>
              </a:ext>
            </a:extLst>
          </p:cNvPr>
          <p:cNvSpPr txBox="1"/>
          <p:nvPr/>
        </p:nvSpPr>
        <p:spPr>
          <a:xfrm>
            <a:off x="7194992" y="1873172"/>
            <a:ext cx="46457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latin typeface="Georgia" panose="02040502050405020303" pitchFamily="18" charset="0"/>
              </a:rPr>
              <a:t>One of Georgia’s many contributions to science is the earliest known nest homing behavior; similar as that seen in modern salmon. </a:t>
            </a:r>
          </a:p>
          <a:p>
            <a:endParaRPr lang="en-US" sz="800" dirty="0">
              <a:latin typeface="Georgia" panose="02040502050405020303" pitchFamily="18" charset="0"/>
            </a:endParaRPr>
          </a:p>
          <a:p>
            <a:pPr algn="just"/>
            <a:r>
              <a:rPr lang="en-US" sz="2200" dirty="0">
                <a:latin typeface="Georgia" panose="02040502050405020303" pitchFamily="18" charset="0"/>
              </a:rPr>
              <a:t>A small, three-inch square slab, form Murray County in NW Georgia shows Earth’s oldest known record of offspring returning to their nest. </a:t>
            </a:r>
          </a:p>
          <a:p>
            <a:pPr algn="just"/>
            <a:endParaRPr lang="en-US" sz="800" dirty="0">
              <a:latin typeface="Georgia" panose="02040502050405020303" pitchFamily="18" charset="0"/>
            </a:endParaRPr>
          </a:p>
          <a:p>
            <a:pPr algn="just"/>
            <a:r>
              <a:rPr lang="en-US" sz="2200" dirty="0">
                <a:latin typeface="Georgia" panose="02040502050405020303" pitchFamily="18" charset="0"/>
              </a:rPr>
              <a:t>29 adolescent juveniles are preserved near a shed adult trilobite skin.</a:t>
            </a:r>
          </a:p>
          <a:p>
            <a:pPr algn="just"/>
            <a:endParaRPr lang="en-US" sz="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474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5826C20-C69B-494E-983B-F9D4EB0B3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397" y="121641"/>
            <a:ext cx="4232113" cy="6463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1267E7-A993-420C-A5F4-878C13C5D2E6}"/>
              </a:ext>
            </a:extLst>
          </p:cNvPr>
          <p:cNvSpPr/>
          <p:nvPr/>
        </p:nvSpPr>
        <p:spPr>
          <a:xfrm>
            <a:off x="7751428" y="1820411"/>
            <a:ext cx="3938301" cy="654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B35514-8CA6-4F29-994F-F85C1DC195EF}"/>
              </a:ext>
            </a:extLst>
          </p:cNvPr>
          <p:cNvSpPr txBox="1"/>
          <p:nvPr/>
        </p:nvSpPr>
        <p:spPr>
          <a:xfrm>
            <a:off x="152609" y="291123"/>
            <a:ext cx="742403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Georgia" panose="02040502050405020303" pitchFamily="18" charset="0"/>
              </a:rPr>
              <a:t>The Tobacco Road Sand, 33.9 Million Years Ago</a:t>
            </a:r>
          </a:p>
          <a:p>
            <a:endParaRPr lang="en-US" sz="8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Houston County is again coastal with our hills are forming barrier islands.</a:t>
            </a:r>
          </a:p>
          <a:p>
            <a:endParaRPr lang="en-US" sz="8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The rust-stained deposit is just 9 inches thick in Clinchfield while a few miles north in Houston County’s Oaky Woods, its 10 feet thick.</a:t>
            </a:r>
          </a:p>
          <a:p>
            <a:endParaRPr lang="en-US" sz="8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This is a near-shore, river borne sand deposit, fossils are present but not in great numbers; sand dollars and sea snails dominate.</a:t>
            </a:r>
          </a:p>
          <a:p>
            <a:endParaRPr lang="en-US" sz="800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endParaRPr lang="en-US" sz="800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r>
              <a:rPr lang="en-US" sz="2200" b="1" dirty="0">
                <a:latin typeface="Georgia" panose="02040502050405020303" pitchFamily="18" charset="0"/>
              </a:rPr>
              <a:t>The long warm-earth period is ending.</a:t>
            </a:r>
          </a:p>
          <a:p>
            <a:endParaRPr lang="en-US" sz="800" b="1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For 30 million years sea levels had been higher than they are today, peaking more than 450 feet above today’s shoreline.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Now, the world was cooling, large glaciers were beginning to build at the poles and sea levels are falling as this formation was being laid down.</a:t>
            </a:r>
          </a:p>
        </p:txBody>
      </p:sp>
    </p:spTree>
    <p:extLst>
      <p:ext uri="{BB962C8B-B14F-4D97-AF65-F5344CB8AC3E}">
        <p14:creationId xmlns:p14="http://schemas.microsoft.com/office/powerpoint/2010/main" val="17952665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771A36-A59C-4B61-8513-C4631266A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90" y="183598"/>
            <a:ext cx="6807146" cy="4546470"/>
          </a:xfrm>
          <a:prstGeom prst="rect">
            <a:avLst/>
          </a:prstGeom>
          <a:ln w="28575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E5E721-A943-4AFC-A88F-9EDB80D17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0836" y="2397061"/>
            <a:ext cx="5124697" cy="4277341"/>
          </a:xfrm>
          <a:prstGeom prst="rect">
            <a:avLst/>
          </a:prstGeom>
          <a:ln w="2857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4EC00F-4D4B-428F-8031-2D3EFE3C66FD}"/>
              </a:ext>
            </a:extLst>
          </p:cNvPr>
          <p:cNvSpPr txBox="1"/>
          <p:nvPr/>
        </p:nvSpPr>
        <p:spPr>
          <a:xfrm>
            <a:off x="7474591" y="129602"/>
            <a:ext cx="4445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0873E5-85E9-4442-ABA7-D3CD8CD571F7}"/>
              </a:ext>
            </a:extLst>
          </p:cNvPr>
          <p:cNvSpPr txBox="1"/>
          <p:nvPr/>
        </p:nvSpPr>
        <p:spPr>
          <a:xfrm>
            <a:off x="7171762" y="314268"/>
            <a:ext cx="48529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Georgia" panose="02040502050405020303" pitchFamily="18" charset="0"/>
              </a:rPr>
              <a:t>The Tobacco Road Sand </a:t>
            </a:r>
          </a:p>
          <a:p>
            <a:pPr algn="ctr"/>
            <a:r>
              <a:rPr lang="en-US" sz="2400" b="1" dirty="0">
                <a:latin typeface="Georgia" panose="02040502050405020303" pitchFamily="18" charset="0"/>
              </a:rPr>
              <a:t>&amp; Ocmulgee Formation </a:t>
            </a:r>
          </a:p>
          <a:p>
            <a:pPr algn="ctr"/>
            <a:r>
              <a:rPr lang="en-US" sz="2400" b="1" dirty="0">
                <a:latin typeface="Georgia" panose="02040502050405020303" pitchFamily="18" charset="0"/>
              </a:rPr>
              <a:t>meet in  </a:t>
            </a:r>
          </a:p>
          <a:p>
            <a:pPr algn="ctr"/>
            <a:r>
              <a:rPr lang="en-US" sz="2400" b="1" dirty="0">
                <a:latin typeface="Georgia" panose="02040502050405020303" pitchFamily="18" charset="0"/>
              </a:rPr>
              <a:t>Oaky Woods </a:t>
            </a:r>
          </a:p>
          <a:p>
            <a:pPr algn="ctr"/>
            <a:r>
              <a:rPr lang="en-US" sz="2400" b="1" dirty="0">
                <a:latin typeface="Georgia" panose="02040502050405020303" pitchFamily="18" charset="0"/>
              </a:rPr>
              <a:t>Wildlife Management Area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DF9F98-2123-4F7D-8BCB-09915EBAE4B7}"/>
              </a:ext>
            </a:extLst>
          </p:cNvPr>
          <p:cNvSpPr txBox="1"/>
          <p:nvPr/>
        </p:nvSpPr>
        <p:spPr>
          <a:xfrm>
            <a:off x="2304661" y="1679510"/>
            <a:ext cx="6904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>
              <a:latin typeface="Georgia" panose="020405020504050203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426A54-C402-4708-8371-EA3A979375F7}"/>
              </a:ext>
            </a:extLst>
          </p:cNvPr>
          <p:cNvSpPr txBox="1"/>
          <p:nvPr/>
        </p:nvSpPr>
        <p:spPr>
          <a:xfrm>
            <a:off x="166465" y="4813432"/>
            <a:ext cx="6648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Also in Houston County is the Ocmulgee Formation, a marine limestone deposit with very little sand or clay.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D1EBAB-D154-4EA5-89FB-2DB41EFFB863}"/>
              </a:ext>
            </a:extLst>
          </p:cNvPr>
          <p:cNvSpPr txBox="1"/>
          <p:nvPr/>
        </p:nvSpPr>
        <p:spPr>
          <a:xfrm>
            <a:off x="209450" y="5530583"/>
            <a:ext cx="6648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The Tobacco Road Sand and Ocmulgee Formation are the same age, they occur side by side in Oaky Woods.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4CA0D7-57AB-4552-ABF6-9BC7D329F00C}"/>
              </a:ext>
            </a:extLst>
          </p:cNvPr>
          <p:cNvSpPr/>
          <p:nvPr/>
        </p:nvSpPr>
        <p:spPr>
          <a:xfrm>
            <a:off x="1730905" y="1275127"/>
            <a:ext cx="302829" cy="15284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678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395718E-1CC1-4F83-B101-1D8BAAACBFB5}"/>
              </a:ext>
            </a:extLst>
          </p:cNvPr>
          <p:cNvSpPr txBox="1"/>
          <p:nvPr/>
        </p:nvSpPr>
        <p:spPr>
          <a:xfrm>
            <a:off x="93306" y="69003"/>
            <a:ext cx="11999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Georgia" panose="02040502050405020303" pitchFamily="18" charset="0"/>
              </a:rPr>
              <a:t>Barrier Island Environment</a:t>
            </a:r>
          </a:p>
        </p:txBody>
      </p:sp>
      <p:pic>
        <p:nvPicPr>
          <p:cNvPr id="5" name="Picture 4" descr="Shape, polygon&#10;&#10;Description automatically generated">
            <a:extLst>
              <a:ext uri="{FF2B5EF4-FFF2-40B4-BE49-F238E27FC236}">
                <a16:creationId xmlns:a16="http://schemas.microsoft.com/office/drawing/2014/main" id="{7371FF8B-D345-404B-8902-4EB44D04F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10" y="1676916"/>
            <a:ext cx="3474597" cy="486649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3A6CBB4D-927D-4DBD-AE83-E0038ED08F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095" y="1797045"/>
            <a:ext cx="4820403" cy="47463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6042F9-C68C-4177-8225-2268808C0108}"/>
              </a:ext>
            </a:extLst>
          </p:cNvPr>
          <p:cNvSpPr txBox="1"/>
          <p:nvPr/>
        </p:nvSpPr>
        <p:spPr>
          <a:xfrm>
            <a:off x="3740919" y="1741378"/>
            <a:ext cx="3402463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dirty="0">
              <a:latin typeface="Georgia" panose="02040502050405020303" pitchFamily="18" charset="0"/>
            </a:endParaRPr>
          </a:p>
          <a:p>
            <a:r>
              <a:rPr lang="en-US" sz="2200" dirty="0">
                <a:latin typeface="Georgia" panose="02040502050405020303" pitchFamily="18" charset="0"/>
              </a:rPr>
              <a:t>On the Northeast flank of this hill there’s a marine limestone deposit of the Ocmulgee Formation. #1</a:t>
            </a:r>
          </a:p>
          <a:p>
            <a:endParaRPr lang="en-US" sz="2200" dirty="0">
              <a:latin typeface="Georgia" panose="02040502050405020303" pitchFamily="18" charset="0"/>
            </a:endParaRPr>
          </a:p>
          <a:p>
            <a:r>
              <a:rPr lang="en-US" sz="2200" dirty="0">
                <a:latin typeface="Georgia" panose="02040502050405020303" pitchFamily="18" charset="0"/>
              </a:rPr>
              <a:t>On the Southwest flank, there are the, river borne sand deposits of the Tobacco Road Sand. #2</a:t>
            </a:r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CB1F58FE-30F7-46A1-93AE-F1657C20BF6F}"/>
              </a:ext>
            </a:extLst>
          </p:cNvPr>
          <p:cNvSpPr/>
          <p:nvPr/>
        </p:nvSpPr>
        <p:spPr>
          <a:xfrm>
            <a:off x="9955763" y="3852988"/>
            <a:ext cx="289249" cy="317241"/>
          </a:xfrm>
          <a:prstGeom prst="star5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EA6A6203-DF00-4877-B0B3-21747F1108DD}"/>
              </a:ext>
            </a:extLst>
          </p:cNvPr>
          <p:cNvSpPr/>
          <p:nvPr/>
        </p:nvSpPr>
        <p:spPr>
          <a:xfrm>
            <a:off x="11224727" y="3558519"/>
            <a:ext cx="345233" cy="321906"/>
          </a:xfrm>
          <a:prstGeom prst="star5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96C2AC-7FF6-4C6D-9E11-47A94D5F2126}"/>
              </a:ext>
            </a:extLst>
          </p:cNvPr>
          <p:cNvSpPr txBox="1"/>
          <p:nvPr/>
        </p:nvSpPr>
        <p:spPr>
          <a:xfrm>
            <a:off x="93306" y="572222"/>
            <a:ext cx="119998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There’s a hilltop in Oaky Woods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which was a barrier island 34 million years ago.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E2474F-D553-48E9-A878-1FBF0DD78F9E}"/>
              </a:ext>
            </a:extLst>
          </p:cNvPr>
          <p:cNvSpPr txBox="1"/>
          <p:nvPr/>
        </p:nvSpPr>
        <p:spPr>
          <a:xfrm>
            <a:off x="9601462" y="3880425"/>
            <a:ext cx="49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#2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A0A0B0-FF25-47CC-A455-4DAC9306B786}"/>
              </a:ext>
            </a:extLst>
          </p:cNvPr>
          <p:cNvSpPr txBox="1"/>
          <p:nvPr/>
        </p:nvSpPr>
        <p:spPr>
          <a:xfrm>
            <a:off x="11474583" y="3695759"/>
            <a:ext cx="517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#1</a:t>
            </a:r>
          </a:p>
        </p:txBody>
      </p:sp>
    </p:spTree>
    <p:extLst>
      <p:ext uri="{BB962C8B-B14F-4D97-AF65-F5344CB8AC3E}">
        <p14:creationId xmlns:p14="http://schemas.microsoft.com/office/powerpoint/2010/main" val="6580502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543359-4895-4952-8C5B-276E4021C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07" y="163490"/>
            <a:ext cx="3456193" cy="6596017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8" name="Picture 7" descr="A person standing in a rocky area&#10;&#10;Description automatically generated with low confidence">
            <a:extLst>
              <a:ext uri="{FF2B5EF4-FFF2-40B4-BE49-F238E27FC236}">
                <a16:creationId xmlns:a16="http://schemas.microsoft.com/office/drawing/2014/main" id="{661FC34C-ACF0-4A15-8FB3-CE5E17F71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099" y="270177"/>
            <a:ext cx="3019846" cy="6382641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3DFDF7-DAC9-4D22-8890-33C7CB0186BC}"/>
              </a:ext>
            </a:extLst>
          </p:cNvPr>
          <p:cNvSpPr txBox="1"/>
          <p:nvPr/>
        </p:nvSpPr>
        <p:spPr>
          <a:xfrm>
            <a:off x="3819315" y="167589"/>
            <a:ext cx="4717568" cy="175432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Georgia" panose="02040502050405020303" pitchFamily="18" charset="0"/>
              </a:rPr>
              <a:t>These two very different formations, occur on opposite sides of the same Oaky Woods hill.</a:t>
            </a:r>
          </a:p>
          <a:p>
            <a:pPr algn="r"/>
            <a:endParaRPr lang="en-US" sz="800" b="1" dirty="0">
              <a:latin typeface="Georgia" panose="02040502050405020303" pitchFamily="18" charset="0"/>
            </a:endParaRPr>
          </a:p>
          <a:p>
            <a:pPr algn="ctr"/>
            <a:r>
              <a:rPr lang="en-US" sz="2000" b="1" dirty="0">
                <a:latin typeface="Georgia" panose="02040502050405020303" pitchFamily="18" charset="0"/>
              </a:rPr>
              <a:t>  Evidence of a hill </a:t>
            </a:r>
          </a:p>
          <a:p>
            <a:pPr algn="ctr"/>
            <a:r>
              <a:rPr lang="en-US" sz="2000" b="1" dirty="0">
                <a:latin typeface="Georgia" panose="02040502050405020303" pitchFamily="18" charset="0"/>
              </a:rPr>
              <a:t>That was once an island.</a:t>
            </a:r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2AA7B5C3-686D-4A25-BDA8-FB4723A3D0A4}"/>
              </a:ext>
            </a:extLst>
          </p:cNvPr>
          <p:cNvSpPr/>
          <p:nvPr/>
        </p:nvSpPr>
        <p:spPr>
          <a:xfrm>
            <a:off x="3705140" y="2022089"/>
            <a:ext cx="2113696" cy="522221"/>
          </a:xfrm>
          <a:prstGeom prst="leftArrow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5F87A550-5CD4-4904-9714-DBB08B0D84AF}"/>
              </a:ext>
            </a:extLst>
          </p:cNvPr>
          <p:cNvSpPr/>
          <p:nvPr/>
        </p:nvSpPr>
        <p:spPr>
          <a:xfrm>
            <a:off x="6431972" y="2028483"/>
            <a:ext cx="2197658" cy="522221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29A69B-D192-44EE-95FF-6702BC0D6BE5}"/>
              </a:ext>
            </a:extLst>
          </p:cNvPr>
          <p:cNvSpPr txBox="1"/>
          <p:nvPr/>
        </p:nvSpPr>
        <p:spPr>
          <a:xfrm>
            <a:off x="3898427" y="2121819"/>
            <a:ext cx="20198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eorgia" panose="02040502050405020303" pitchFamily="18" charset="0"/>
              </a:rPr>
              <a:t>Tobacco Road Sand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E75E96-748F-485D-9542-5E9FF5E4DE02}"/>
              </a:ext>
            </a:extLst>
          </p:cNvPr>
          <p:cNvSpPr txBox="1"/>
          <p:nvPr/>
        </p:nvSpPr>
        <p:spPr>
          <a:xfrm>
            <a:off x="6582310" y="2121820"/>
            <a:ext cx="1961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eorgia" panose="02040502050405020303" pitchFamily="18" charset="0"/>
              </a:rPr>
              <a:t>Ocmulgee Formation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65F58-5F5E-438E-AB78-986B85142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4696" y="2536165"/>
            <a:ext cx="4021267" cy="42233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C30F69-B904-4D9D-8F0B-3E903A310A5E}"/>
              </a:ext>
            </a:extLst>
          </p:cNvPr>
          <p:cNvSpPr txBox="1"/>
          <p:nvPr/>
        </p:nvSpPr>
        <p:spPr>
          <a:xfrm>
            <a:off x="379562" y="4485736"/>
            <a:ext cx="1570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Location 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CCF4D2-902F-47A0-B9B2-1225B9AA4531}"/>
              </a:ext>
            </a:extLst>
          </p:cNvPr>
          <p:cNvSpPr txBox="1"/>
          <p:nvPr/>
        </p:nvSpPr>
        <p:spPr>
          <a:xfrm>
            <a:off x="8833450" y="465826"/>
            <a:ext cx="23118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Location 2</a:t>
            </a:r>
          </a:p>
        </p:txBody>
      </p:sp>
    </p:spTree>
    <p:extLst>
      <p:ext uri="{BB962C8B-B14F-4D97-AF65-F5344CB8AC3E}">
        <p14:creationId xmlns:p14="http://schemas.microsoft.com/office/powerpoint/2010/main" val="22957932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09D67F4-A726-408F-A189-1F5A6647E45D}"/>
              </a:ext>
            </a:extLst>
          </p:cNvPr>
          <p:cNvSpPr txBox="1"/>
          <p:nvPr/>
        </p:nvSpPr>
        <p:spPr>
          <a:xfrm>
            <a:off x="6095999" y="100334"/>
            <a:ext cx="584668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Georgia" panose="02040502050405020303" pitchFamily="18" charset="0"/>
              </a:rPr>
              <a:t>The Oligocene</a:t>
            </a:r>
          </a:p>
          <a:p>
            <a:pPr algn="ctr"/>
            <a:endParaRPr lang="en-US" sz="800" b="1" dirty="0">
              <a:latin typeface="Georgia" panose="02040502050405020303" pitchFamily="18" charset="0"/>
            </a:endParaRPr>
          </a:p>
          <a:p>
            <a:pPr algn="ctr"/>
            <a:r>
              <a:rPr lang="en-US" sz="2400" b="1" dirty="0">
                <a:latin typeface="Georgia" panose="02040502050405020303" pitchFamily="18" charset="0"/>
              </a:rPr>
              <a:t>Glaciers Grow &amp; Sea Levels Fall.</a:t>
            </a:r>
          </a:p>
          <a:p>
            <a:pPr algn="ctr"/>
            <a:endParaRPr lang="en-US" sz="800" b="1" dirty="0">
              <a:latin typeface="Georgia" panose="02040502050405020303" pitchFamily="18" charset="0"/>
            </a:endParaRPr>
          </a:p>
          <a:p>
            <a:pPr algn="ctr"/>
            <a:r>
              <a:rPr lang="en-US" sz="2400" b="1" dirty="0">
                <a:latin typeface="Georgia" panose="02040502050405020303" pitchFamily="18" charset="0"/>
              </a:rPr>
              <a:t>Glacier Melt &amp; Sea Levels Rise.</a:t>
            </a:r>
          </a:p>
        </p:txBody>
      </p:sp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90AF714D-A597-4FCB-9461-5B7F58428E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58" y="147514"/>
            <a:ext cx="2945022" cy="6082111"/>
          </a:xfrm>
          <a:prstGeom prst="rect">
            <a:avLst/>
          </a:prstGeom>
          <a:ln w="25400">
            <a:noFill/>
          </a:ln>
        </p:spPr>
      </p:pic>
      <p:pic>
        <p:nvPicPr>
          <p:cNvPr id="8" name="Picture 7" descr="Chart, bar chart&#10;&#10;Description automatically generated">
            <a:extLst>
              <a:ext uri="{FF2B5EF4-FFF2-40B4-BE49-F238E27FC236}">
                <a16:creationId xmlns:a16="http://schemas.microsoft.com/office/drawing/2014/main" id="{DE29B89B-5610-46DC-84CB-7310179162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811" y="2090056"/>
            <a:ext cx="5386670" cy="4604577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DBC0BF6-73FD-4C62-9BA0-980B03D598A3}"/>
              </a:ext>
            </a:extLst>
          </p:cNvPr>
          <p:cNvSpPr txBox="1"/>
          <p:nvPr/>
        </p:nvSpPr>
        <p:spPr>
          <a:xfrm>
            <a:off x="157458" y="6234446"/>
            <a:ext cx="294502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Georgia" panose="02040502050405020303" pitchFamily="18" charset="0"/>
              </a:rPr>
              <a:t>Fluctuating sea levels of the last 100 million years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562EAD59-B4EA-4661-9E36-D3F2D855D217}"/>
              </a:ext>
            </a:extLst>
          </p:cNvPr>
          <p:cNvSpPr/>
          <p:nvPr/>
        </p:nvSpPr>
        <p:spPr>
          <a:xfrm>
            <a:off x="8901404" y="4917231"/>
            <a:ext cx="938342" cy="251927"/>
          </a:xfrm>
          <a:prstGeom prst="rightArrow">
            <a:avLst/>
          </a:prstGeom>
          <a:solidFill>
            <a:srgbClr val="FFC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1DE9CB-C933-4732-B20D-B63D268FF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2898" y="1651519"/>
            <a:ext cx="573768" cy="2388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A0CC7C-7375-4D5C-A83B-817CCC920DD9}"/>
              </a:ext>
            </a:extLst>
          </p:cNvPr>
          <p:cNvSpPr txBox="1"/>
          <p:nvPr/>
        </p:nvSpPr>
        <p:spPr>
          <a:xfrm>
            <a:off x="3236487" y="147514"/>
            <a:ext cx="3024353" cy="664797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The Eocene Epoch ended with the first major glacial event in more than 30 million years.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8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Glaciers grew until coastlines retreated far below modern shorelines.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Houston County was again dry and cold.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8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A global extinction event occurred.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Then the climate reverses again and warms, opening the Oligocene Epoch.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8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Sea levels rose and Houston County was again submerged.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8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New fossil beds were laid down. </a:t>
            </a:r>
          </a:p>
        </p:txBody>
      </p:sp>
    </p:spTree>
    <p:extLst>
      <p:ext uri="{BB962C8B-B14F-4D97-AF65-F5344CB8AC3E}">
        <p14:creationId xmlns:p14="http://schemas.microsoft.com/office/powerpoint/2010/main" val="18733333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7C1E7D5-3907-460B-8D53-AFBC6A1477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297" y="174071"/>
            <a:ext cx="4262323" cy="65098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90766A-C3AF-4B3B-A367-0DA34FD03ECA}"/>
              </a:ext>
            </a:extLst>
          </p:cNvPr>
          <p:cNvSpPr/>
          <p:nvPr/>
        </p:nvSpPr>
        <p:spPr>
          <a:xfrm>
            <a:off x="7491369" y="922789"/>
            <a:ext cx="3875713" cy="9227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E6A638-F8B7-430D-BD13-1B7954EE376C}"/>
              </a:ext>
            </a:extLst>
          </p:cNvPr>
          <p:cNvSpPr txBox="1"/>
          <p:nvPr/>
        </p:nvSpPr>
        <p:spPr>
          <a:xfrm>
            <a:off x="200850" y="174071"/>
            <a:ext cx="706298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Georgia" panose="02040502050405020303" pitchFamily="18" charset="0"/>
              </a:rPr>
              <a:t>Early Oligocene</a:t>
            </a:r>
          </a:p>
          <a:p>
            <a:r>
              <a:rPr lang="en-US" sz="2800" b="1" dirty="0">
                <a:latin typeface="Georgia" panose="02040502050405020303" pitchFamily="18" charset="0"/>
              </a:rPr>
              <a:t>Undifferentiated Residuum</a:t>
            </a:r>
          </a:p>
          <a:p>
            <a:pPr algn="just"/>
            <a:endParaRPr lang="en-US" sz="800" dirty="0">
              <a:latin typeface="Georgia" panose="020405020504050203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Began as fossil-rich limestone 33 million years ago, after the extinction event.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800" dirty="0">
              <a:latin typeface="Georgia" panose="020405020504050203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Now it is a sandy red clay with fossil bearing boulders, dornicks, &amp; pebbles. </a:t>
            </a:r>
          </a:p>
          <a:p>
            <a:pPr algn="just"/>
            <a:endParaRPr lang="en-US" sz="2000" b="1" dirty="0">
              <a:latin typeface="Georgia" panose="020405020504050203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A38BC6-E612-4F15-93C1-4DE3FB1C5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850" y="3580689"/>
            <a:ext cx="6986657" cy="310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228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A2633E9-A92F-4292-8108-9130FCD6B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1787" y="3538634"/>
            <a:ext cx="3105690" cy="31701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480D9E-5774-4342-88F7-90CB4D2AE542}"/>
              </a:ext>
            </a:extLst>
          </p:cNvPr>
          <p:cNvSpPr txBox="1"/>
          <p:nvPr/>
        </p:nvSpPr>
        <p:spPr>
          <a:xfrm>
            <a:off x="8671015" y="351801"/>
            <a:ext cx="32940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Georgia" panose="02040502050405020303" pitchFamily="18" charset="0"/>
              </a:rPr>
              <a:t>Early Oligocene Fossils in chert,</a:t>
            </a:r>
          </a:p>
          <a:p>
            <a:pPr algn="ctr"/>
            <a:r>
              <a:rPr lang="en-US" sz="2800" b="1" dirty="0">
                <a:latin typeface="Georgia" panose="02040502050405020303" pitchFamily="18" charset="0"/>
              </a:rPr>
              <a:t>30 million years old.</a:t>
            </a:r>
          </a:p>
        </p:txBody>
      </p:sp>
      <p:pic>
        <p:nvPicPr>
          <p:cNvPr id="1026" name="Picture 2" descr="Picture">
            <a:extLst>
              <a:ext uri="{FF2B5EF4-FFF2-40B4-BE49-F238E27FC236}">
                <a16:creationId xmlns:a16="http://schemas.microsoft.com/office/drawing/2014/main" id="{ACF8319B-3540-4659-897F-A3D681020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338" y="351801"/>
            <a:ext cx="3199139" cy="296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map&#10;&#10;Description automatically generated">
            <a:extLst>
              <a:ext uri="{FF2B5EF4-FFF2-40B4-BE49-F238E27FC236}">
                <a16:creationId xmlns:a16="http://schemas.microsoft.com/office/drawing/2014/main" id="{BC7499E4-A5AC-4C9A-8D74-CB00F9C2C6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016" y="2938890"/>
            <a:ext cx="3294009" cy="37699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741A18-C38A-4BA7-99D7-9306B33452A4}"/>
              </a:ext>
            </a:extLst>
          </p:cNvPr>
          <p:cNvSpPr txBox="1"/>
          <p:nvPr/>
        </p:nvSpPr>
        <p:spPr>
          <a:xfrm>
            <a:off x="273743" y="326211"/>
            <a:ext cx="5011055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Georgia" panose="02040502050405020303" pitchFamily="18" charset="0"/>
              </a:rPr>
              <a:t>How does soft limestone become hard chert?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Georgia" panose="02040502050405020303" pitchFamily="18" charset="0"/>
              </a:rPr>
              <a:t>Sea levels were high, Houston County was submerged and the limestone formed.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Georgia" panose="02040502050405020303" pitchFamily="18" charset="0"/>
              </a:rPr>
              <a:t>The climate shifted again, the glaciers return, sea levels fell, &amp; Houston County is again high and dry.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The limestone, now far inland, is buried by later sediments.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It absorbed fresh groundwater rich in silica, this changes some of the soft limestone into hard chert.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When the silica became exhausted, the groundwater became acidic.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Acidic groundwater slowly dissolves limestone.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Chert is unaffected by the acid.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The limestone dissolved </a:t>
            </a:r>
            <a:r>
              <a:rPr lang="en-US" sz="2000" dirty="0">
                <a:solidFill>
                  <a:prstClr val="black"/>
                </a:solidFill>
                <a:latin typeface="Georgia" panose="02040502050405020303" pitchFamily="18" charset="0"/>
              </a:rPr>
              <a:t>&amp;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weathered away leaving the chert </a:t>
            </a:r>
            <a:r>
              <a:rPr lang="en-US" sz="2000" dirty="0">
                <a:solidFill>
                  <a:prstClr val="black"/>
                </a:solidFill>
                <a:latin typeface="Georgia" panose="02040502050405020303" pitchFamily="18" charset="0"/>
              </a:rPr>
              <a:t>behind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605282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45CE21-8541-4AC7-851D-503052CF2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815" y="73117"/>
            <a:ext cx="4329201" cy="66083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F33CFC-C28E-4F2E-90EB-E059409CA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1428" y="841738"/>
            <a:ext cx="3976381" cy="9451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4658D6-921C-4861-B1FC-BCD8A6DCDD8B}"/>
              </a:ext>
            </a:extLst>
          </p:cNvPr>
          <p:cNvSpPr txBox="1"/>
          <p:nvPr/>
        </p:nvSpPr>
        <p:spPr>
          <a:xfrm>
            <a:off x="177282" y="153641"/>
            <a:ext cx="736393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eorgia" panose="02040502050405020303" pitchFamily="18" charset="0"/>
              </a:rPr>
              <a:t>We have loose boulders &amp; dornicks of fossil rich chert.</a:t>
            </a:r>
          </a:p>
          <a:p>
            <a:endParaRPr lang="en-US" sz="800" dirty="0">
              <a:latin typeface="Georgia" panose="02040502050405020303" pitchFamily="18" charset="0"/>
            </a:endParaRPr>
          </a:p>
          <a:p>
            <a:r>
              <a:rPr lang="en-US" sz="2400" dirty="0">
                <a:latin typeface="Georgia" panose="02040502050405020303" pitchFamily="18" charset="0"/>
              </a:rPr>
              <a:t>The fossils are about 33 million years old.</a:t>
            </a:r>
          </a:p>
          <a:p>
            <a:r>
              <a:rPr lang="en-US" sz="2400" dirty="0">
                <a:latin typeface="Georgia" panose="02040502050405020303" pitchFamily="18" charset="0"/>
              </a:rPr>
              <a:t>They red clay holding the chert is younger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i="1" dirty="0">
                <a:latin typeface="Georgia" panose="02040502050405020303" pitchFamily="18" charset="0"/>
              </a:rPr>
              <a:t>We just don’t know how much younger.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1A7423-8E00-406B-B4B6-1CF24E954203}"/>
              </a:ext>
            </a:extLst>
          </p:cNvPr>
          <p:cNvSpPr txBox="1"/>
          <p:nvPr/>
        </p:nvSpPr>
        <p:spPr>
          <a:xfrm>
            <a:off x="177282" y="2625297"/>
            <a:ext cx="7216491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eorgia" panose="02040502050405020303" pitchFamily="18" charset="0"/>
              </a:rPr>
              <a:t>We know that in the last 25 million years there’s been a vast amounts of erosion.  </a:t>
            </a:r>
          </a:p>
          <a:p>
            <a:endParaRPr lang="en-US" sz="800" dirty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13 million years ago small primitive horses, beavers, rhinos, and a canid (distant relative of dogs) roamed Georgia, their fossils have been found in south Georgia’s Echols County.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800" dirty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5 to 7 million years ago different primitive horses roamed Taylor County, their fossils were reported from Reynolds in 1974.</a:t>
            </a:r>
          </a:p>
        </p:txBody>
      </p:sp>
    </p:spTree>
    <p:extLst>
      <p:ext uri="{BB962C8B-B14F-4D97-AF65-F5344CB8AC3E}">
        <p14:creationId xmlns:p14="http://schemas.microsoft.com/office/powerpoint/2010/main" val="23971670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D8C06234-3D85-49CC-BAF3-5CCF0D32A1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15"/>
          <a:stretch/>
        </p:blipFill>
        <p:spPr>
          <a:xfrm>
            <a:off x="157457" y="147515"/>
            <a:ext cx="3658763" cy="6523200"/>
          </a:xfrm>
          <a:prstGeom prst="rect">
            <a:avLst/>
          </a:prstGeom>
          <a:ln w="25400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14D5FC-C2CF-49A9-9C92-1C7BCA3923CA}"/>
              </a:ext>
            </a:extLst>
          </p:cNvPr>
          <p:cNvSpPr txBox="1"/>
          <p:nvPr/>
        </p:nvSpPr>
        <p:spPr>
          <a:xfrm>
            <a:off x="4024779" y="86830"/>
            <a:ext cx="810376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eorgia" panose="02040502050405020303" pitchFamily="18" charset="0"/>
              </a:rPr>
              <a:t>10 million years ago</a:t>
            </a:r>
          </a:p>
          <a:p>
            <a:r>
              <a:rPr lang="en-US" sz="2400" dirty="0">
                <a:latin typeface="Georgia" panose="02040502050405020303" pitchFamily="18" charset="0"/>
              </a:rPr>
              <a:t>The tempo of glacial advance and retreat</a:t>
            </a:r>
          </a:p>
          <a:p>
            <a:r>
              <a:rPr lang="en-US" sz="2400" dirty="0">
                <a:latin typeface="Georgia" panose="02040502050405020303" pitchFamily="18" charset="0"/>
              </a:rPr>
              <a:t>dramatically increased.</a:t>
            </a:r>
          </a:p>
          <a:p>
            <a:endParaRPr lang="en-US" sz="800" dirty="0">
              <a:latin typeface="Georgia" panose="02040502050405020303" pitchFamily="18" charset="0"/>
            </a:endParaRPr>
          </a:p>
          <a:p>
            <a:r>
              <a:rPr lang="en-US" sz="2400" dirty="0">
                <a:latin typeface="Georgia" panose="02040502050405020303" pitchFamily="18" charset="0"/>
              </a:rPr>
              <a:t>Sea levels rose and fell with much greater frequency.</a:t>
            </a:r>
          </a:p>
          <a:p>
            <a:endParaRPr lang="en-US" sz="800" dirty="0">
              <a:latin typeface="Georgia" panose="02040502050405020303" pitchFamily="18" charset="0"/>
            </a:endParaRPr>
          </a:p>
          <a:p>
            <a:r>
              <a:rPr lang="en-US" sz="2400" dirty="0">
                <a:latin typeface="Georgia" panose="02040502050405020303" pitchFamily="18" charset="0"/>
              </a:rPr>
              <a:t>This has been attributed to Antarctica moving into its current position and a circum-polar current becoming established, permanently freezing Antarctica.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62330B-02BE-4CD2-B504-62A356B785FF}"/>
              </a:ext>
            </a:extLst>
          </p:cNvPr>
          <p:cNvSpPr/>
          <p:nvPr/>
        </p:nvSpPr>
        <p:spPr>
          <a:xfrm>
            <a:off x="1786855" y="360727"/>
            <a:ext cx="1384184" cy="66273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10C9EE-02EA-48CA-A2D6-F36385D96B64}"/>
              </a:ext>
            </a:extLst>
          </p:cNvPr>
          <p:cNvSpPr txBox="1"/>
          <p:nvPr/>
        </p:nvSpPr>
        <p:spPr>
          <a:xfrm>
            <a:off x="5426016" y="3128303"/>
            <a:ext cx="6418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Georgia" panose="02040502050405020303" pitchFamily="18" charset="0"/>
              </a:rPr>
              <a:t>These are the “Ice Ages”</a:t>
            </a:r>
          </a:p>
          <a:p>
            <a:pPr algn="r"/>
            <a:r>
              <a:rPr lang="en-US" sz="2400" dirty="0">
                <a:latin typeface="Georgia" panose="02040502050405020303" pitchFamily="18" charset="0"/>
              </a:rPr>
              <a:t>Mastodons &amp; Mammoths walked Georgia.</a:t>
            </a:r>
          </a:p>
        </p:txBody>
      </p:sp>
      <p:pic>
        <p:nvPicPr>
          <p:cNvPr id="18" name="Picture 17" descr="A group of elephants walking in the grass&#10;&#10;Description automatically generated with low confidence">
            <a:extLst>
              <a:ext uri="{FF2B5EF4-FFF2-40B4-BE49-F238E27FC236}">
                <a16:creationId xmlns:a16="http://schemas.microsoft.com/office/drawing/2014/main" id="{3CE9C285-6318-4414-90BC-C3BDFCCC1D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1"/>
          <a:stretch/>
        </p:blipFill>
        <p:spPr>
          <a:xfrm>
            <a:off x="3912029" y="4071668"/>
            <a:ext cx="8018088" cy="259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638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grass, outdoor, green&#10;&#10;Description automatically generated">
            <a:extLst>
              <a:ext uri="{FF2B5EF4-FFF2-40B4-BE49-F238E27FC236}">
                <a16:creationId xmlns:a16="http://schemas.microsoft.com/office/drawing/2014/main" id="{392DDCF9-1CE7-4697-82D4-9EA85C319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06" y="1277376"/>
            <a:ext cx="4201875" cy="5509200"/>
          </a:xfrm>
          <a:prstGeom prst="rect">
            <a:avLst/>
          </a:prstGeom>
        </p:spPr>
      </p:pic>
      <p:pic>
        <p:nvPicPr>
          <p:cNvPr id="5" name="Picture 4" descr="A picture containing grass, tree, outdoor&#10;&#10;Description automatically generated">
            <a:extLst>
              <a:ext uri="{FF2B5EF4-FFF2-40B4-BE49-F238E27FC236}">
                <a16:creationId xmlns:a16="http://schemas.microsoft.com/office/drawing/2014/main" id="{4B919BBC-C6DC-4378-BDAA-1CF81496A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548" y="2573822"/>
            <a:ext cx="3199182" cy="41955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7CC7AC-1DEC-49BF-BE4E-66F214F5FF10}"/>
              </a:ext>
            </a:extLst>
          </p:cNvPr>
          <p:cNvSpPr txBox="1"/>
          <p:nvPr/>
        </p:nvSpPr>
        <p:spPr>
          <a:xfrm>
            <a:off x="319806" y="130712"/>
            <a:ext cx="46067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Georgia" panose="02040502050405020303" pitchFamily="18" charset="0"/>
              </a:rPr>
              <a:t>Mastodons &amp; Mammoths </a:t>
            </a:r>
          </a:p>
          <a:p>
            <a:r>
              <a:rPr lang="en-US" sz="2200" b="1" dirty="0">
                <a:latin typeface="Georgia" panose="02040502050405020303" pitchFamily="18" charset="0"/>
              </a:rPr>
              <a:t>are known throughout Georgia.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8AB914-0DB8-407A-8766-6E404FEE8932}"/>
              </a:ext>
            </a:extLst>
          </p:cNvPr>
          <p:cNvSpPr txBox="1"/>
          <p:nvPr/>
        </p:nvSpPr>
        <p:spPr>
          <a:xfrm>
            <a:off x="7888597" y="4449741"/>
            <a:ext cx="4173677" cy="227754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Georgia" panose="02040502050405020303" pitchFamily="18" charset="0"/>
              </a:rPr>
              <a:t>The Columbian Mammoth, largest member of the elephant family, went extinct 11,500 years ago.</a:t>
            </a:r>
          </a:p>
          <a:p>
            <a:endParaRPr lang="en-US" sz="800" dirty="0">
              <a:latin typeface="Georgia" panose="02040502050405020303" pitchFamily="18" charset="0"/>
            </a:endParaRPr>
          </a:p>
          <a:p>
            <a:r>
              <a:rPr lang="en-US" dirty="0">
                <a:latin typeface="Georgia" panose="02040502050405020303" pitchFamily="18" charset="0"/>
              </a:rPr>
              <a:t>The Clovis are known to have hunted mammoths in other parts of the USA.</a:t>
            </a:r>
          </a:p>
          <a:p>
            <a:endParaRPr lang="en-US" sz="800" dirty="0">
              <a:latin typeface="Georgia" panose="02040502050405020303" pitchFamily="18" charset="0"/>
            </a:endParaRPr>
          </a:p>
          <a:p>
            <a:r>
              <a:rPr lang="en-US" dirty="0">
                <a:latin typeface="Georgia" panose="02040502050405020303" pitchFamily="18" charset="0"/>
              </a:rPr>
              <a:t>It is probable that the Clovis people hunted mammoths in Georgia too.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52C54E-2741-4264-BC2A-74799D18774A}"/>
              </a:ext>
            </a:extLst>
          </p:cNvPr>
          <p:cNvSpPr txBox="1"/>
          <p:nvPr/>
        </p:nvSpPr>
        <p:spPr>
          <a:xfrm>
            <a:off x="4605548" y="72914"/>
            <a:ext cx="74567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Ocmulgee Indian Mounds in Macon reports continuous human habitation for 17,000 years.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F38501-7535-44A1-A36A-4AD5F0042849}"/>
              </a:ext>
            </a:extLst>
          </p:cNvPr>
          <p:cNvSpPr txBox="1"/>
          <p:nvPr/>
        </p:nvSpPr>
        <p:spPr>
          <a:xfrm>
            <a:off x="4605548" y="677211"/>
            <a:ext cx="74567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prstClr val="black"/>
                </a:solidFill>
                <a:latin typeface="Georgia" panose="02040502050405020303" pitchFamily="18" charset="0"/>
              </a:rPr>
              <a:t>The Clovis point emerged at least 13,000 years ago and endured until 10,000 when the Folsom point appeared. </a:t>
            </a:r>
          </a:p>
          <a:p>
            <a:pPr lvl="0">
              <a:defRPr/>
            </a:pPr>
            <a:endParaRPr lang="en-US" sz="800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lvl="0"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A Clovis point </a:t>
            </a:r>
            <a:r>
              <a:rPr lang="en-US" dirty="0">
                <a:solidFill>
                  <a:prstClr val="black"/>
                </a:solidFill>
                <a:latin typeface="Georgia" panose="02040502050405020303" pitchFamily="18" charset="0"/>
              </a:rPr>
              <a:t>was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recovered from Houston County’s Oaky Woods WMA.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309EDB-C618-4935-83ED-E989CC6627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380" y="1750805"/>
            <a:ext cx="1622418" cy="2615922"/>
          </a:xfrm>
          <a:prstGeom prst="rect">
            <a:avLst/>
          </a:prstGeom>
        </p:spPr>
      </p:pic>
      <p:pic>
        <p:nvPicPr>
          <p:cNvPr id="13" name="Picture 12" descr="A picture containing mammal&#10;&#10;Description automatically generated">
            <a:extLst>
              <a:ext uri="{FF2B5EF4-FFF2-40B4-BE49-F238E27FC236}">
                <a16:creationId xmlns:a16="http://schemas.microsoft.com/office/drawing/2014/main" id="{30B23AB9-28B6-45FC-A01C-D9F6CD8E2B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199" y="1725588"/>
            <a:ext cx="1371763" cy="26159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4C5884-039D-44EA-BF18-9DBACFBFFA4B}"/>
              </a:ext>
            </a:extLst>
          </p:cNvPr>
          <p:cNvSpPr txBox="1"/>
          <p:nvPr/>
        </p:nvSpPr>
        <p:spPr>
          <a:xfrm>
            <a:off x="319806" y="4930924"/>
            <a:ext cx="412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Georgia" panose="02040502050405020303" pitchFamily="18" charset="0"/>
              </a:rPr>
              <a:t>Columbian Mammoths</a:t>
            </a:r>
          </a:p>
          <a:p>
            <a:r>
              <a:rPr lang="en-US" sz="1600" b="1" dirty="0">
                <a:latin typeface="Georgia" panose="02040502050405020303" pitchFamily="18" charset="0"/>
              </a:rPr>
              <a:t>Were described from a Georgia Fossil</a:t>
            </a:r>
          </a:p>
        </p:txBody>
      </p:sp>
    </p:spTree>
    <p:extLst>
      <p:ext uri="{BB962C8B-B14F-4D97-AF65-F5344CB8AC3E}">
        <p14:creationId xmlns:p14="http://schemas.microsoft.com/office/powerpoint/2010/main" val="2827622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4A69A6CD-BBFA-446F-9773-47309F9B1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54" y="223060"/>
            <a:ext cx="2962411" cy="2877328"/>
          </a:xfrm>
          <a:prstGeom prst="rect">
            <a:avLst/>
          </a:prstGeom>
        </p:spPr>
      </p:pic>
      <p:pic>
        <p:nvPicPr>
          <p:cNvPr id="3" name="Picture 2" descr="A picture containing text, rock&#10;&#10;Description automatically generated">
            <a:extLst>
              <a:ext uri="{FF2B5EF4-FFF2-40B4-BE49-F238E27FC236}">
                <a16:creationId xmlns:a16="http://schemas.microsoft.com/office/drawing/2014/main" id="{2622C5B7-9F26-447D-8717-0E0627EF99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415" y="223060"/>
            <a:ext cx="2856106" cy="3885142"/>
          </a:xfrm>
          <a:prstGeom prst="rect">
            <a:avLst/>
          </a:prstGeom>
        </p:spPr>
      </p:pic>
      <p:pic>
        <p:nvPicPr>
          <p:cNvPr id="4" name="Picture 3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C7917307-B225-45AC-82C7-4ADC518AF1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674" y="223060"/>
            <a:ext cx="2544597" cy="3955188"/>
          </a:xfrm>
          <a:prstGeom prst="rect">
            <a:avLst/>
          </a:prstGeom>
        </p:spPr>
      </p:pic>
      <p:pic>
        <p:nvPicPr>
          <p:cNvPr id="7" name="Picture 6" descr="A picture containing text, printer, screenshot&#10;&#10;Description automatically generated">
            <a:extLst>
              <a:ext uri="{FF2B5EF4-FFF2-40B4-BE49-F238E27FC236}">
                <a16:creationId xmlns:a16="http://schemas.microsoft.com/office/drawing/2014/main" id="{C062F839-D45E-4F2D-944A-4CE2DFDEAA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621" y="193280"/>
            <a:ext cx="2595689" cy="3882378"/>
          </a:xfrm>
          <a:prstGeom prst="rect">
            <a:avLst/>
          </a:prstGeom>
        </p:spPr>
      </p:pic>
      <p:pic>
        <p:nvPicPr>
          <p:cNvPr id="10" name="Picture 9" descr="A model of a dinosaur&#10;&#10;Description automatically generated with medium confidence">
            <a:extLst>
              <a:ext uri="{FF2B5EF4-FFF2-40B4-BE49-F238E27FC236}">
                <a16:creationId xmlns:a16="http://schemas.microsoft.com/office/drawing/2014/main" id="{FCD73A95-A90C-4E9B-BD88-1749C32316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060" y="4528460"/>
            <a:ext cx="4327252" cy="2050999"/>
          </a:xfrm>
          <a:prstGeom prst="rect">
            <a:avLst/>
          </a:prstGeom>
        </p:spPr>
      </p:pic>
      <p:pic>
        <p:nvPicPr>
          <p:cNvPr id="12" name="Picture 11" descr="A picture containing text, invertebrate, aquatic mammal, mollusk&#10;&#10;Description automatically generated">
            <a:extLst>
              <a:ext uri="{FF2B5EF4-FFF2-40B4-BE49-F238E27FC236}">
                <a16:creationId xmlns:a16="http://schemas.microsoft.com/office/drawing/2014/main" id="{9064A073-A6D4-404C-8EA1-999E5526A4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521" y="4524499"/>
            <a:ext cx="5583796" cy="212668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DA0125-1545-41D6-ADF6-E886248E91BF}"/>
              </a:ext>
            </a:extLst>
          </p:cNvPr>
          <p:cNvSpPr txBox="1"/>
          <p:nvPr/>
        </p:nvSpPr>
        <p:spPr>
          <a:xfrm>
            <a:off x="84727" y="3181634"/>
            <a:ext cx="33676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Georgia’s fossil record clearly illustrates the continuous evolution of life and an ever-changing Earth.</a:t>
            </a:r>
          </a:p>
        </p:txBody>
      </p:sp>
    </p:spTree>
    <p:extLst>
      <p:ext uri="{BB962C8B-B14F-4D97-AF65-F5344CB8AC3E}">
        <p14:creationId xmlns:p14="http://schemas.microsoft.com/office/powerpoint/2010/main" val="2224325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F14E61A-5EC4-4BCF-A03F-31F894927D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52" y="219269"/>
            <a:ext cx="3599260" cy="644978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7" name="Picture 6" descr="A picture containing aquatic mammal, mammal&#10;&#10;Description automatically generated">
            <a:extLst>
              <a:ext uri="{FF2B5EF4-FFF2-40B4-BE49-F238E27FC236}">
                <a16:creationId xmlns:a16="http://schemas.microsoft.com/office/drawing/2014/main" id="{983AA198-91A3-45BE-AAAB-5865AD9895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48" y="219270"/>
            <a:ext cx="7156637" cy="2895722"/>
          </a:xfrm>
          <a:prstGeom prst="rect">
            <a:avLst/>
          </a:prstGeom>
        </p:spPr>
      </p:pic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962EF3D3-BDF4-40FB-AB04-3518AFFDBB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614" y="1344079"/>
            <a:ext cx="1074339" cy="6635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7CAD18-0A4B-44A0-AB85-636412319CA0}"/>
              </a:ext>
            </a:extLst>
          </p:cNvPr>
          <p:cNvSpPr txBox="1"/>
          <p:nvPr/>
        </p:nvSpPr>
        <p:spPr>
          <a:xfrm>
            <a:off x="4440667" y="615553"/>
            <a:ext cx="40494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eorgia" panose="02040502050405020303" pitchFamily="18" charset="0"/>
              </a:rPr>
              <a:t>Diver, roughly 7ft long with fins, shown for scale.</a:t>
            </a:r>
          </a:p>
          <a:p>
            <a:r>
              <a:rPr lang="en-US" sz="1400" dirty="0">
                <a:latin typeface="Georgia" panose="02040502050405020303" pitchFamily="18" charset="0"/>
              </a:rPr>
              <a:t>Humans, of course, were still 33+ million years in the future.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EAED23-CA71-4BD1-BD79-403E83414969}"/>
              </a:ext>
            </a:extLst>
          </p:cNvPr>
          <p:cNvSpPr txBox="1"/>
          <p:nvPr/>
        </p:nvSpPr>
        <p:spPr>
          <a:xfrm>
            <a:off x="4014988" y="3228035"/>
            <a:ext cx="793205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From 37 to 34 million years ago the basilosaurids, the first great whales, populated the sea typically covering Georgia’s Coastal Plain. </a:t>
            </a:r>
          </a:p>
          <a:p>
            <a:endParaRPr lang="en-US" sz="800" dirty="0">
              <a:latin typeface="Georgia" panose="02040502050405020303" pitchFamily="18" charset="0"/>
            </a:endParaRPr>
          </a:p>
          <a:p>
            <a:endParaRPr lang="en-US" sz="800" dirty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>
                <a:latin typeface="Georgia" panose="02040502050405020303" pitchFamily="18" charset="0"/>
              </a:rPr>
              <a:t>Basilosaurus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i="1" dirty="0" err="1">
                <a:latin typeface="Georgia" panose="02040502050405020303" pitchFamily="18" charset="0"/>
              </a:rPr>
              <a:t>cetoides</a:t>
            </a:r>
            <a:r>
              <a:rPr lang="en-US" sz="2000" dirty="0">
                <a:latin typeface="Georgia" panose="02040502050405020303" pitchFamily="18" charset="0"/>
              </a:rPr>
              <a:t> was present and reached 60+ feet, fossils recovered from Houston County in 1932 are on display at the Smithsonian.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800" dirty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In 1925 six vertebra of the slightly smaller </a:t>
            </a:r>
            <a:r>
              <a:rPr lang="en-US" sz="2000" i="1" dirty="0" err="1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Cynthiacetus</a:t>
            </a:r>
            <a:r>
              <a:rPr lang="en-US" sz="2000" i="1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000" i="1" dirty="0" err="1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maxwelli</a:t>
            </a:r>
            <a:r>
              <a:rPr lang="en-US" sz="2000" i="1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00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(about 40 feet) were reported from Crisp County, near Cordele.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800" dirty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In 1973 the twenty-foot </a:t>
            </a:r>
            <a:r>
              <a:rPr lang="en-US" sz="2000" i="1" dirty="0" err="1">
                <a:latin typeface="Georgia" panose="02040502050405020303" pitchFamily="18" charset="0"/>
              </a:rPr>
              <a:t>Durodon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i="1" dirty="0">
                <a:latin typeface="Georgia" panose="02040502050405020303" pitchFamily="18" charset="0"/>
              </a:rPr>
              <a:t>serratus </a:t>
            </a:r>
            <a:r>
              <a:rPr lang="en-US" sz="2000" dirty="0">
                <a:latin typeface="Georgia" panose="02040502050405020303" pitchFamily="18" charset="0"/>
              </a:rPr>
              <a:t>at Macon’s Museum of Arts &amp; Sciences, was collected from Twiggs County.</a:t>
            </a:r>
          </a:p>
        </p:txBody>
      </p:sp>
    </p:spTree>
    <p:extLst>
      <p:ext uri="{BB962C8B-B14F-4D97-AF65-F5344CB8AC3E}">
        <p14:creationId xmlns:p14="http://schemas.microsoft.com/office/powerpoint/2010/main" val="2898747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CD30DF-E4C2-419F-8670-4BC2AEC4BD98}"/>
              </a:ext>
            </a:extLst>
          </p:cNvPr>
          <p:cNvSpPr txBox="1"/>
          <p:nvPr/>
        </p:nvSpPr>
        <p:spPr>
          <a:xfrm>
            <a:off x="148649" y="98642"/>
            <a:ext cx="111022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Georgia" panose="02040502050405020303" pitchFamily="18" charset="0"/>
              </a:rPr>
              <a:t>How do we know the age? Foraminifera.</a:t>
            </a:r>
          </a:p>
          <a:p>
            <a:r>
              <a:rPr lang="en-US" sz="2800" b="1" dirty="0" err="1">
                <a:latin typeface="Georgia" panose="02040502050405020303" pitchFamily="18" charset="0"/>
              </a:rPr>
              <a:t>Forams</a:t>
            </a:r>
            <a:r>
              <a:rPr lang="en-US" sz="2800" b="1" dirty="0">
                <a:latin typeface="Georgia" panose="02040502050405020303" pitchFamily="18" charset="0"/>
              </a:rPr>
              <a:t>, for short.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9528CF4-D90A-4A8C-9609-CAC9067C3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2" y="1134042"/>
            <a:ext cx="4910923" cy="392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670EFF-6160-4F52-A6D6-96771FEC88EE}"/>
              </a:ext>
            </a:extLst>
          </p:cNvPr>
          <p:cNvSpPr txBox="1"/>
          <p:nvPr/>
        </p:nvSpPr>
        <p:spPr>
          <a:xfrm>
            <a:off x="5230955" y="1086696"/>
            <a:ext cx="681378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The oil exploration requires the ability to date sediments.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Microscopic </a:t>
            </a:r>
            <a:r>
              <a:rPr lang="en-US" sz="2000" dirty="0" err="1">
                <a:latin typeface="Georgia" panose="02040502050405020303" pitchFamily="18" charset="0"/>
              </a:rPr>
              <a:t>forams</a:t>
            </a:r>
            <a:r>
              <a:rPr lang="en-US" sz="2000" dirty="0">
                <a:latin typeface="Georgia" panose="02040502050405020303" pitchFamily="18" charset="0"/>
              </a:rPr>
              <a:t> are essentially ameba which create easily preserved shells.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40,000 species occur in a fossil record stretching back 150 million years.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Thanks to heavy financial investment by the oil industry the evolution of </a:t>
            </a:r>
            <a:r>
              <a:rPr lang="en-US" sz="2000" dirty="0" err="1">
                <a:latin typeface="Georgia" panose="02040502050405020303" pitchFamily="18" charset="0"/>
              </a:rPr>
              <a:t>forams</a:t>
            </a:r>
            <a:r>
              <a:rPr lang="en-US" sz="2000" dirty="0">
                <a:latin typeface="Georgia" panose="02040502050405020303" pitchFamily="18" charset="0"/>
              </a:rPr>
              <a:t> is well understood.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A timeline has been assembled for the emergence and extinction of many </a:t>
            </a:r>
            <a:r>
              <a:rPr lang="en-US" sz="2000" dirty="0" err="1">
                <a:latin typeface="Georgia" panose="02040502050405020303" pitchFamily="18" charset="0"/>
              </a:rPr>
              <a:t>foram</a:t>
            </a:r>
            <a:r>
              <a:rPr lang="en-US" sz="2000" dirty="0">
                <a:latin typeface="Georgia" panose="02040502050405020303" pitchFamily="18" charset="0"/>
              </a:rPr>
              <a:t> species; this creates the ability to date sediments.</a:t>
            </a:r>
          </a:p>
          <a:p>
            <a:endParaRPr lang="en-US" sz="800" dirty="0">
              <a:latin typeface="Georgia" panose="020405020504050203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5692DF-BAE7-4D17-A418-9D2D98C488C8}"/>
              </a:ext>
            </a:extLst>
          </p:cNvPr>
          <p:cNvSpPr txBox="1"/>
          <p:nvPr/>
        </p:nvSpPr>
        <p:spPr>
          <a:xfrm>
            <a:off x="259283" y="5261417"/>
            <a:ext cx="1167343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You need only collect a sample and identify the species present.</a:t>
            </a:r>
          </a:p>
          <a:p>
            <a:endParaRPr lang="en-US" sz="800" dirty="0">
              <a:latin typeface="Georgia" panose="02040502050405020303" pitchFamily="18" charset="0"/>
            </a:endParaRPr>
          </a:p>
          <a:p>
            <a:r>
              <a:rPr lang="en-US" sz="2000" dirty="0">
                <a:latin typeface="Georgia" panose="02040502050405020303" pitchFamily="18" charset="0"/>
              </a:rPr>
              <a:t>Look up the emergence and extinction of each. </a:t>
            </a:r>
          </a:p>
          <a:p>
            <a:endParaRPr lang="en-US" sz="800" dirty="0">
              <a:latin typeface="Georgia" panose="02040502050405020303" pitchFamily="18" charset="0"/>
            </a:endParaRPr>
          </a:p>
          <a:p>
            <a:r>
              <a:rPr lang="en-US" sz="2000" dirty="0">
                <a:latin typeface="Georgia" panose="02040502050405020303" pitchFamily="18" charset="0"/>
              </a:rPr>
              <a:t>The more species you identify, the greater accuracy you can achieve in dating.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D9E2F-3052-4114-9BBE-D594D7AFD729}"/>
              </a:ext>
            </a:extLst>
          </p:cNvPr>
          <p:cNvSpPr txBox="1"/>
          <p:nvPr/>
        </p:nvSpPr>
        <p:spPr>
          <a:xfrm>
            <a:off x="456765" y="3961723"/>
            <a:ext cx="151731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Georgia" panose="02040502050405020303" pitchFamily="18" charset="0"/>
              </a:rPr>
              <a:t>Foraminifera or </a:t>
            </a:r>
            <a:r>
              <a:rPr lang="en-US" sz="1200" b="1" dirty="0" err="1">
                <a:latin typeface="Georgia" panose="02040502050405020303" pitchFamily="18" charset="0"/>
              </a:rPr>
              <a:t>forams</a:t>
            </a:r>
            <a:r>
              <a:rPr lang="en-US" sz="1200" b="1" dirty="0">
                <a:latin typeface="Georgia" panose="02040502050405020303" pitchFamily="18" charset="0"/>
              </a:rPr>
              <a:t> for short</a:t>
            </a:r>
          </a:p>
        </p:txBody>
      </p:sp>
    </p:spTree>
    <p:extLst>
      <p:ext uri="{BB962C8B-B14F-4D97-AF65-F5344CB8AC3E}">
        <p14:creationId xmlns:p14="http://schemas.microsoft.com/office/powerpoint/2010/main" val="4124339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5E5283-66DC-4D18-8737-6D24EB0902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7" r="27291" b="-1"/>
          <a:stretch/>
        </p:blipFill>
        <p:spPr>
          <a:xfrm>
            <a:off x="172703" y="103516"/>
            <a:ext cx="8697832" cy="662630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050" name="Picture 2" descr="Picture">
            <a:extLst>
              <a:ext uri="{FF2B5EF4-FFF2-40B4-BE49-F238E27FC236}">
                <a16:creationId xmlns:a16="http://schemas.microsoft.com/office/drawing/2014/main" id="{6963BA96-CFE1-43F9-AD9C-4AA5EEE59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698" y="112837"/>
            <a:ext cx="3032511" cy="2408171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3AA703-F345-4832-BFC8-815E423CBB36}"/>
              </a:ext>
            </a:extLst>
          </p:cNvPr>
          <p:cNvSpPr txBox="1"/>
          <p:nvPr/>
        </p:nvSpPr>
        <p:spPr>
          <a:xfrm>
            <a:off x="9075635" y="3383327"/>
            <a:ext cx="3020574" cy="333937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800" dirty="0">
              <a:latin typeface="Georgia" panose="02040502050405020303" pitchFamily="18" charset="0"/>
            </a:endParaRPr>
          </a:p>
          <a:p>
            <a:pPr algn="ctr"/>
            <a:r>
              <a:rPr lang="en-US" sz="1700" dirty="0">
                <a:latin typeface="Georgia" panose="02040502050405020303" pitchFamily="18" charset="0"/>
              </a:rPr>
              <a:t>Paleo-Data </a:t>
            </a:r>
          </a:p>
          <a:p>
            <a:pPr algn="ctr"/>
            <a:r>
              <a:rPr lang="en-US" sz="1700" dirty="0">
                <a:latin typeface="Georgia" panose="02040502050405020303" pitchFamily="18" charset="0"/>
              </a:rPr>
              <a:t>Oilfield Biostratigraphy </a:t>
            </a:r>
          </a:p>
          <a:p>
            <a:pPr algn="ctr"/>
            <a:r>
              <a:rPr lang="en-US" sz="1700" dirty="0">
                <a:latin typeface="Georgia" panose="02040502050405020303" pitchFamily="18" charset="0"/>
              </a:rPr>
              <a:t>in New Orleans is the Southeastern company maintaining </a:t>
            </a:r>
            <a:r>
              <a:rPr lang="en-US" sz="1700" dirty="0" err="1">
                <a:latin typeface="Georgia" panose="02040502050405020303" pitchFamily="18" charset="0"/>
              </a:rPr>
              <a:t>foram</a:t>
            </a:r>
            <a:r>
              <a:rPr lang="en-US" sz="1700" dirty="0">
                <a:latin typeface="Georgia" panose="02040502050405020303" pitchFamily="18" charset="0"/>
              </a:rPr>
              <a:t> dating.</a:t>
            </a:r>
          </a:p>
          <a:p>
            <a:pPr algn="ctr"/>
            <a:endParaRPr lang="en-US" sz="800" dirty="0">
              <a:latin typeface="Georgia" panose="02040502050405020303" pitchFamily="18" charset="0"/>
            </a:endParaRPr>
          </a:p>
          <a:p>
            <a:pPr algn="ctr"/>
            <a:r>
              <a:rPr lang="en-US" sz="1700" dirty="0">
                <a:latin typeface="Georgia" panose="02040502050405020303" pitchFamily="18" charset="0"/>
              </a:rPr>
              <a:t>It is a small enough company that Ryan Weber, the President, has personally assisted me, several times, with identifying specimens &amp; dating sediments.  </a:t>
            </a:r>
          </a:p>
          <a:p>
            <a:pPr algn="ctr"/>
            <a:endParaRPr lang="en-US" sz="800" dirty="0">
              <a:latin typeface="Georgia" panose="02040502050405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F2AE23-A2A4-4627-87CE-89C47D9AF808}"/>
              </a:ext>
            </a:extLst>
          </p:cNvPr>
          <p:cNvSpPr txBox="1"/>
          <p:nvPr/>
        </p:nvSpPr>
        <p:spPr>
          <a:xfrm>
            <a:off x="9063698" y="2730578"/>
            <a:ext cx="3020575" cy="40011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listo MT" panose="02040603050505030304" pitchFamily="18" charset="0"/>
              </a:rPr>
              <a:t>Paleodata</a:t>
            </a:r>
            <a:r>
              <a:rPr lang="en-US" sz="2000" b="1" dirty="0"/>
              <a:t>.com</a:t>
            </a:r>
          </a:p>
        </p:txBody>
      </p:sp>
    </p:spTree>
    <p:extLst>
      <p:ext uri="{BB962C8B-B14F-4D97-AF65-F5344CB8AC3E}">
        <p14:creationId xmlns:p14="http://schemas.microsoft.com/office/powerpoint/2010/main" val="162862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67586A-B102-4661-BECE-06B58696C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79" y="233767"/>
            <a:ext cx="7479523" cy="64074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2CE60E-7D76-439F-B254-DB231AF1EB79}"/>
              </a:ext>
            </a:extLst>
          </p:cNvPr>
          <p:cNvSpPr txBox="1"/>
          <p:nvPr/>
        </p:nvSpPr>
        <p:spPr>
          <a:xfrm>
            <a:off x="8250141" y="230072"/>
            <a:ext cx="3451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Georgia" panose="02040502050405020303" pitchFamily="18" charset="0"/>
              </a:rPr>
              <a:t>Global sea level change in the last</a:t>
            </a:r>
          </a:p>
          <a:p>
            <a:pPr algn="ctr"/>
            <a:r>
              <a:rPr lang="en-US" sz="2400" b="1" dirty="0">
                <a:latin typeface="Georgia" panose="02040502050405020303" pitchFamily="18" charset="0"/>
              </a:rPr>
              <a:t>50 million years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7A0889-1AA3-4379-B3EC-3C40CFAA9B86}"/>
              </a:ext>
            </a:extLst>
          </p:cNvPr>
          <p:cNvSpPr txBox="1"/>
          <p:nvPr/>
        </p:nvSpPr>
        <p:spPr>
          <a:xfrm flipH="1" flipV="1">
            <a:off x="8358347" y="2198131"/>
            <a:ext cx="2987677" cy="2019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AA0FFB-0B9D-44FC-9BF8-B038A62531D2}"/>
              </a:ext>
            </a:extLst>
          </p:cNvPr>
          <p:cNvSpPr txBox="1"/>
          <p:nvPr/>
        </p:nvSpPr>
        <p:spPr>
          <a:xfrm>
            <a:off x="7931021" y="1686311"/>
            <a:ext cx="40894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Georgia" panose="02040502050405020303" pitchFamily="18" charset="0"/>
              </a:rPr>
              <a:t>The red line from zero down represents modern coastlines.</a:t>
            </a:r>
          </a:p>
          <a:p>
            <a:endParaRPr lang="en-US" sz="2200" dirty="0">
              <a:latin typeface="Georgia" panose="02040502050405020303" pitchFamily="18" charset="0"/>
            </a:endParaRPr>
          </a:p>
          <a:p>
            <a:r>
              <a:rPr lang="en-US" sz="2200" dirty="0">
                <a:latin typeface="Georgia" panose="02040502050405020303" pitchFamily="18" charset="0"/>
              </a:rPr>
              <a:t>Numbers to the right are above modern levels</a:t>
            </a:r>
          </a:p>
          <a:p>
            <a:endParaRPr lang="en-US" sz="2200" dirty="0">
              <a:latin typeface="Georgia" panose="02040502050405020303" pitchFamily="18" charset="0"/>
            </a:endParaRPr>
          </a:p>
          <a:p>
            <a:r>
              <a:rPr lang="en-US" sz="2200" dirty="0">
                <a:latin typeface="Georgia" panose="02040502050405020303" pitchFamily="18" charset="0"/>
              </a:rPr>
              <a:t>Numbers to the left are below modern levels.</a:t>
            </a:r>
          </a:p>
          <a:p>
            <a:endParaRPr lang="en-US" sz="2200" dirty="0">
              <a:latin typeface="Georgia" panose="02040502050405020303" pitchFamily="18" charset="0"/>
            </a:endParaRPr>
          </a:p>
          <a:p>
            <a:r>
              <a:rPr lang="en-US" sz="2200" dirty="0">
                <a:latin typeface="Georgia" panose="02040502050405020303" pitchFamily="18" charset="0"/>
              </a:rPr>
              <a:t>The numbers are in meters, 50 meters equals 164 feet.   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0B1F89-C9BA-402E-9577-0AD863C312B9}"/>
              </a:ext>
            </a:extLst>
          </p:cNvPr>
          <p:cNvCxnSpPr>
            <a:cxnSpLocks/>
          </p:cNvCxnSpPr>
          <p:nvPr/>
        </p:nvCxnSpPr>
        <p:spPr>
          <a:xfrm flipV="1">
            <a:off x="5421086" y="886409"/>
            <a:ext cx="0" cy="575478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3975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297F2D56-612A-4DFB-A287-06A46FD15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6" y="116617"/>
            <a:ext cx="4509796" cy="658845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6DD566-53BB-4612-B657-CA3929B2413E}"/>
              </a:ext>
            </a:extLst>
          </p:cNvPr>
          <p:cNvSpPr txBox="1"/>
          <p:nvPr/>
        </p:nvSpPr>
        <p:spPr>
          <a:xfrm>
            <a:off x="4734917" y="116617"/>
            <a:ext cx="7217595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Georgia" panose="02040502050405020303" pitchFamily="18" charset="0"/>
              </a:rPr>
              <a:t>In 1918 The Geological Survey of Georgia published a report on the varied limestones which occur on Georgia’s Coastal Plain.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549DDE-0FBF-4F36-B45A-7916B72C7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4917" y="1428789"/>
            <a:ext cx="7217595" cy="52762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6EEC855-42B6-46E0-B791-D7B0A41F3C36}"/>
              </a:ext>
            </a:extLst>
          </p:cNvPr>
          <p:cNvSpPr/>
          <p:nvPr/>
        </p:nvSpPr>
        <p:spPr>
          <a:xfrm>
            <a:off x="8257592" y="6354147"/>
            <a:ext cx="2789853" cy="26125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13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95EF663C-01C8-40F6-858E-14D2AACFF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626" y="172191"/>
            <a:ext cx="5016333" cy="654304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C2F25F-3955-4FFE-A2EC-BBDD35DBC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290" y="1251423"/>
            <a:ext cx="4656604" cy="54343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79E689-E2AE-45E5-9812-47931D6463CD}"/>
              </a:ext>
            </a:extLst>
          </p:cNvPr>
          <p:cNvSpPr txBox="1"/>
          <p:nvPr/>
        </p:nvSpPr>
        <p:spPr>
          <a:xfrm>
            <a:off x="5034504" y="2215959"/>
            <a:ext cx="174976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Burke County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in east Georgia is the next </a:t>
            </a:r>
            <a:r>
              <a:rPr lang="en-US" sz="2400" dirty="0">
                <a:solidFill>
                  <a:prstClr val="black"/>
                </a:solidFill>
                <a:latin typeface="Georgia" panose="02040502050405020303" pitchFamily="18" charset="0"/>
              </a:rPr>
              <a:t>longest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at 11 pages.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326C4E-2D72-462C-9E22-A0D7468FE608}"/>
              </a:ext>
            </a:extLst>
          </p:cNvPr>
          <p:cNvSpPr txBox="1"/>
          <p:nvPr/>
        </p:nvSpPr>
        <p:spPr>
          <a:xfrm>
            <a:off x="309041" y="13571"/>
            <a:ext cx="63603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prstClr val="black"/>
                </a:solidFill>
                <a:latin typeface="Georgia" panose="02040502050405020303" pitchFamily="18" charset="0"/>
              </a:rPr>
              <a:t>At 23 pages 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Houston County entry is the longest in that 1918 report.</a:t>
            </a:r>
          </a:p>
        </p:txBody>
      </p:sp>
    </p:spTree>
    <p:extLst>
      <p:ext uri="{BB962C8B-B14F-4D97-AF65-F5344CB8AC3E}">
        <p14:creationId xmlns:p14="http://schemas.microsoft.com/office/powerpoint/2010/main" val="10060840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22843</TotalTime>
  <Words>2315</Words>
  <Application>Microsoft Office PowerPoint</Application>
  <PresentationFormat>Widescreen</PresentationFormat>
  <Paragraphs>251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Calisto MT</vt:lpstr>
      <vt:lpstr>Georgia</vt:lpstr>
      <vt:lpstr>Georgia Pro Cond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Thurman</dc:creator>
  <cp:lastModifiedBy>Thomas Thurman</cp:lastModifiedBy>
  <cp:revision>17</cp:revision>
  <dcterms:created xsi:type="dcterms:W3CDTF">2021-08-25T09:43:13Z</dcterms:created>
  <dcterms:modified xsi:type="dcterms:W3CDTF">2022-01-15T11:33:23Z</dcterms:modified>
</cp:coreProperties>
</file>