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87" r:id="rId4"/>
    <p:sldId id="260" r:id="rId5"/>
    <p:sldId id="266" r:id="rId6"/>
    <p:sldId id="284" r:id="rId7"/>
    <p:sldId id="257" r:id="rId8"/>
    <p:sldId id="271" r:id="rId9"/>
    <p:sldId id="272" r:id="rId10"/>
    <p:sldId id="263" r:id="rId11"/>
    <p:sldId id="270" r:id="rId12"/>
    <p:sldId id="262" r:id="rId13"/>
    <p:sldId id="285" r:id="rId14"/>
    <p:sldId id="286" r:id="rId15"/>
    <p:sldId id="269" r:id="rId16"/>
    <p:sldId id="293" r:id="rId17"/>
    <p:sldId id="267" r:id="rId18"/>
    <p:sldId id="274" r:id="rId19"/>
    <p:sldId id="288" r:id="rId20"/>
    <p:sldId id="276" r:id="rId21"/>
    <p:sldId id="275" r:id="rId22"/>
    <p:sldId id="278" r:id="rId23"/>
    <p:sldId id="277" r:id="rId24"/>
    <p:sldId id="279" r:id="rId25"/>
    <p:sldId id="280" r:id="rId26"/>
    <p:sldId id="291" r:id="rId27"/>
    <p:sldId id="281" r:id="rId28"/>
    <p:sldId id="282" r:id="rId29"/>
    <p:sldId id="283" r:id="rId30"/>
    <p:sldId id="289" r:id="rId31"/>
    <p:sldId id="273" r:id="rId32"/>
    <p:sldId id="264" r:id="rId33"/>
    <p:sldId id="261" r:id="rId34"/>
    <p:sldId id="290" r:id="rId35"/>
    <p:sldId id="292" r:id="rId36"/>
    <p:sldId id="294" r:id="rId37"/>
    <p:sldId id="25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7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EB94-560F-4C2A-97AF-3F52A92E0F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15CEF6-BAD6-4C99-8929-4C47C3507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A1B490-82BB-4216-856A-73D47CC93DEF}"/>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5" name="Footer Placeholder 4">
            <a:extLst>
              <a:ext uri="{FF2B5EF4-FFF2-40B4-BE49-F238E27FC236}">
                <a16:creationId xmlns:a16="http://schemas.microsoft.com/office/drawing/2014/main" id="{2CC1EB9F-F929-4D39-BE64-A6B2C4188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426A5-7323-40EB-BCB8-4B2398A7F96A}"/>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149406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1C68-5D12-45C4-B40E-C46D50072F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8FBECC-99B9-4A6B-A3BC-DFE2758EC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C7C95-0855-42B0-83FB-D64A027BFC26}"/>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5" name="Footer Placeholder 4">
            <a:extLst>
              <a:ext uri="{FF2B5EF4-FFF2-40B4-BE49-F238E27FC236}">
                <a16:creationId xmlns:a16="http://schemas.microsoft.com/office/drawing/2014/main" id="{88589C9D-E207-4305-8827-626E80AEA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B8F51-0C83-4115-B286-9E71A32A2CC4}"/>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133395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E8641A-E211-475E-B09A-E62E1CB8BA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479254-49AC-4578-8A95-C4A75A53BF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FBDFF-762F-4121-A60A-5BE66D4A1311}"/>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5" name="Footer Placeholder 4">
            <a:extLst>
              <a:ext uri="{FF2B5EF4-FFF2-40B4-BE49-F238E27FC236}">
                <a16:creationId xmlns:a16="http://schemas.microsoft.com/office/drawing/2014/main" id="{4F44C38B-77E4-45DF-A919-5E03D6412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A0956-0A5A-4EB1-B905-C934B7B26BEB}"/>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1935761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26F7-DBC4-4AC0-94E1-38D10ADE5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4AC9A-21FA-49A2-9D18-965DEFA49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EBCC8-2DEA-4F01-A20F-A6751698ED46}"/>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5" name="Footer Placeholder 4">
            <a:extLst>
              <a:ext uri="{FF2B5EF4-FFF2-40B4-BE49-F238E27FC236}">
                <a16:creationId xmlns:a16="http://schemas.microsoft.com/office/drawing/2014/main" id="{EE9846F6-903D-4118-A697-863EEE366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578B3-89D1-4ED1-BE44-EFE1D2F81C92}"/>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4177091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2BC7-78A3-4846-8120-C1C7635039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9C0BE3-52CD-4A91-934C-20EF34046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4F2617-032F-4D81-B5BA-1BB8549A5A92}"/>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5" name="Footer Placeholder 4">
            <a:extLst>
              <a:ext uri="{FF2B5EF4-FFF2-40B4-BE49-F238E27FC236}">
                <a16:creationId xmlns:a16="http://schemas.microsoft.com/office/drawing/2014/main" id="{7B5D32DD-5B7D-42AD-A6BD-AF81789A1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11937-288B-4CF5-BAE9-604007A30031}"/>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342976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B51B-9F42-42D8-9450-C995F273A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25E21-E819-410E-BF59-C53DD1C254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277A7E-7444-4539-8716-1FB98943D7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374FCF-4A4E-439D-B7BF-1FBC07F134A3}"/>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6" name="Footer Placeholder 5">
            <a:extLst>
              <a:ext uri="{FF2B5EF4-FFF2-40B4-BE49-F238E27FC236}">
                <a16:creationId xmlns:a16="http://schemas.microsoft.com/office/drawing/2014/main" id="{95C56FE9-0F08-496A-A156-A63F5E43F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B860A-1FA8-4566-8D1B-E9CAE9B0C6B8}"/>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90139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0B0A-E757-434C-8FE6-3DBF7F5595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3462AE-7A01-42B7-AC6C-834655334A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DBD07-9B00-4F39-9A86-79D22675F3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35B50E-55D5-4A9B-92EF-5D414253B2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50B4E7-263F-42CF-873F-0F66D81648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2C0387-1F30-4CD2-B498-2D6F57AD7724}"/>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8" name="Footer Placeholder 7">
            <a:extLst>
              <a:ext uri="{FF2B5EF4-FFF2-40B4-BE49-F238E27FC236}">
                <a16:creationId xmlns:a16="http://schemas.microsoft.com/office/drawing/2014/main" id="{609FF24E-9C42-4E36-9675-1D7F437927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C036E3-8244-4864-82AF-0777FB835320}"/>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23523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9E4FC-F014-4072-8673-A72A94BD36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D15E3E-5069-48F2-B305-08E21856B928}"/>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4" name="Footer Placeholder 3">
            <a:extLst>
              <a:ext uri="{FF2B5EF4-FFF2-40B4-BE49-F238E27FC236}">
                <a16:creationId xmlns:a16="http://schemas.microsoft.com/office/drawing/2014/main" id="{D396C358-322C-4A7A-A2B1-DF2663ED6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B6886-89CD-4D8B-AF7D-E6A43869BB60}"/>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4024971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28C87-0BAC-4355-8DAE-3A3598D4353B}"/>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3" name="Footer Placeholder 2">
            <a:extLst>
              <a:ext uri="{FF2B5EF4-FFF2-40B4-BE49-F238E27FC236}">
                <a16:creationId xmlns:a16="http://schemas.microsoft.com/office/drawing/2014/main" id="{FDDAAC12-A3BB-4962-9395-5267DD86F8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8C689-A5EA-4E77-91F5-B7F3DE695272}"/>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57796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88B47-C776-44DF-BEDF-EE66B0DFC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2DEA63-B62F-4FD5-81A5-9B119F993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B211B2-6496-4BDB-9FA9-E3516B9CA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A47C2-B893-4897-8477-2321178A1B89}"/>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6" name="Footer Placeholder 5">
            <a:extLst>
              <a:ext uri="{FF2B5EF4-FFF2-40B4-BE49-F238E27FC236}">
                <a16:creationId xmlns:a16="http://schemas.microsoft.com/office/drawing/2014/main" id="{A6C07EDA-DBC9-4BBA-ABB7-AA3AA3688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6A29F-8DE6-4494-AF26-63231091A566}"/>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401952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C310-7D79-42EA-A06F-547B100E01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19F636-681D-4EE9-9120-29DD8A539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649F1F-CB3D-40E0-86CC-7ECA6FC16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E0DE4F-4354-4350-9E45-EDDA8CCEC6A3}"/>
              </a:ext>
            </a:extLst>
          </p:cNvPr>
          <p:cNvSpPr>
            <a:spLocks noGrp="1"/>
          </p:cNvSpPr>
          <p:nvPr>
            <p:ph type="dt" sz="half" idx="10"/>
          </p:nvPr>
        </p:nvSpPr>
        <p:spPr/>
        <p:txBody>
          <a:bodyPr/>
          <a:lstStyle/>
          <a:p>
            <a:fld id="{FA99C0FE-DB96-4F6D-BB75-1D503BDDC62F}" type="datetimeFigureOut">
              <a:rPr lang="en-US" smtClean="0"/>
              <a:t>3/29/2020</a:t>
            </a:fld>
            <a:endParaRPr lang="en-US"/>
          </a:p>
        </p:txBody>
      </p:sp>
      <p:sp>
        <p:nvSpPr>
          <p:cNvPr id="6" name="Footer Placeholder 5">
            <a:extLst>
              <a:ext uri="{FF2B5EF4-FFF2-40B4-BE49-F238E27FC236}">
                <a16:creationId xmlns:a16="http://schemas.microsoft.com/office/drawing/2014/main" id="{897DAF52-2171-49F2-86B5-EA6D325D10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7C6742-5E35-4C78-83E0-70664636EB3A}"/>
              </a:ext>
            </a:extLst>
          </p:cNvPr>
          <p:cNvSpPr>
            <a:spLocks noGrp="1"/>
          </p:cNvSpPr>
          <p:nvPr>
            <p:ph type="sldNum" sz="quarter" idx="12"/>
          </p:nvPr>
        </p:nvSpPr>
        <p:spPr/>
        <p:txBody>
          <a:bodyPr/>
          <a:lstStyle/>
          <a:p>
            <a:fld id="{4CA6587E-7F75-4EA5-957B-4A3EA8768A2C}" type="slidenum">
              <a:rPr lang="en-US" smtClean="0"/>
              <a:t>‹#›</a:t>
            </a:fld>
            <a:endParaRPr lang="en-US"/>
          </a:p>
        </p:txBody>
      </p:sp>
    </p:spTree>
    <p:extLst>
      <p:ext uri="{BB962C8B-B14F-4D97-AF65-F5344CB8AC3E}">
        <p14:creationId xmlns:p14="http://schemas.microsoft.com/office/powerpoint/2010/main" val="2186398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AD7F78-3559-4980-81B8-10855C0990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4B7934-C85C-4F79-9684-5E2FAC3F05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37794-24D7-4743-9408-F8D8960F66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9C0FE-DB96-4F6D-BB75-1D503BDDC62F}" type="datetimeFigureOut">
              <a:rPr lang="en-US" smtClean="0"/>
              <a:t>3/29/2020</a:t>
            </a:fld>
            <a:endParaRPr lang="en-US"/>
          </a:p>
        </p:txBody>
      </p:sp>
      <p:sp>
        <p:nvSpPr>
          <p:cNvPr id="5" name="Footer Placeholder 4">
            <a:extLst>
              <a:ext uri="{FF2B5EF4-FFF2-40B4-BE49-F238E27FC236}">
                <a16:creationId xmlns:a16="http://schemas.microsoft.com/office/drawing/2014/main" id="{3E2FE926-04B8-4CB8-8061-D51FD12B6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3916D3-9FE0-437F-971F-145537A5A3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6587E-7F75-4EA5-957B-4A3EA8768A2C}" type="slidenum">
              <a:rPr lang="en-US" smtClean="0"/>
              <a:t>‹#›</a:t>
            </a:fld>
            <a:endParaRPr lang="en-US"/>
          </a:p>
        </p:txBody>
      </p:sp>
    </p:spTree>
    <p:extLst>
      <p:ext uri="{BB962C8B-B14F-4D97-AF65-F5344CB8AC3E}">
        <p14:creationId xmlns:p14="http://schemas.microsoft.com/office/powerpoint/2010/main" val="2762179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building, standing, red&#10;&#10;Description automatically generated">
            <a:extLst>
              <a:ext uri="{FF2B5EF4-FFF2-40B4-BE49-F238E27FC236}">
                <a16:creationId xmlns:a16="http://schemas.microsoft.com/office/drawing/2014/main" id="{AC4B60A0-7421-45CB-B575-EF7D064870CD}"/>
              </a:ext>
            </a:extLst>
          </p:cNvPr>
          <p:cNvPicPr>
            <a:picLocks noChangeAspect="1"/>
          </p:cNvPicPr>
          <p:nvPr/>
        </p:nvPicPr>
        <p:blipFill rotWithShape="1">
          <a:blip r:embed="rId2">
            <a:extLst>
              <a:ext uri="{28A0092B-C50C-407E-A947-70E740481C1C}">
                <a14:useLocalDpi xmlns:a14="http://schemas.microsoft.com/office/drawing/2010/main" val="0"/>
              </a:ext>
            </a:extLst>
          </a:blip>
          <a:srcRect b="11700"/>
          <a:stretch/>
        </p:blipFill>
        <p:spPr>
          <a:xfrm>
            <a:off x="183915" y="230000"/>
            <a:ext cx="7682752" cy="3815936"/>
          </a:xfrm>
          <a:prstGeom prst="rect">
            <a:avLst/>
          </a:prstGeom>
          <a:ln w="25400">
            <a:solidFill>
              <a:schemeClr val="bg1">
                <a:lumMod val="50000"/>
              </a:schemeClr>
            </a:solidFill>
          </a:ln>
        </p:spPr>
      </p:pic>
      <p:pic>
        <p:nvPicPr>
          <p:cNvPr id="9" name="Picture 8" descr="A drawing of a face&#10;&#10;Description automatically generated">
            <a:extLst>
              <a:ext uri="{FF2B5EF4-FFF2-40B4-BE49-F238E27FC236}">
                <a16:creationId xmlns:a16="http://schemas.microsoft.com/office/drawing/2014/main" id="{5E7EF77C-3C0D-47A7-86F7-AD87681F3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5" y="4171993"/>
            <a:ext cx="2308153" cy="2585323"/>
          </a:xfrm>
          <a:prstGeom prst="rect">
            <a:avLst/>
          </a:prstGeom>
          <a:ln w="25400">
            <a:solidFill>
              <a:schemeClr val="bg1">
                <a:lumMod val="50000"/>
              </a:schemeClr>
            </a:solidFill>
          </a:ln>
        </p:spPr>
      </p:pic>
      <p:sp>
        <p:nvSpPr>
          <p:cNvPr id="10" name="TextBox 9">
            <a:extLst>
              <a:ext uri="{FF2B5EF4-FFF2-40B4-BE49-F238E27FC236}">
                <a16:creationId xmlns:a16="http://schemas.microsoft.com/office/drawing/2014/main" id="{732BAD0D-236C-426B-BAFF-98213FDD9B12}"/>
              </a:ext>
            </a:extLst>
          </p:cNvPr>
          <p:cNvSpPr txBox="1"/>
          <p:nvPr/>
        </p:nvSpPr>
        <p:spPr>
          <a:xfrm>
            <a:off x="2807867" y="4171992"/>
            <a:ext cx="5021767" cy="2554545"/>
          </a:xfrm>
          <a:prstGeom prst="rect">
            <a:avLst/>
          </a:prstGeom>
          <a:solidFill>
            <a:schemeClr val="bg1"/>
          </a:solidFill>
          <a:ln w="28575">
            <a:solidFill>
              <a:schemeClr val="bg1">
                <a:lumMod val="50000"/>
              </a:schemeClr>
            </a:solidFill>
          </a:ln>
        </p:spPr>
        <p:txBody>
          <a:bodyPr wrap="square" rtlCol="0">
            <a:spAutoFit/>
          </a:bodyPr>
          <a:lstStyle/>
          <a:p>
            <a:pPr algn="just"/>
            <a:r>
              <a:rPr lang="en-US" b="1" dirty="0">
                <a:solidFill>
                  <a:srgbClr val="000000"/>
                </a:solidFill>
                <a:latin typeface="Garamond" panose="02020404030301010803" pitchFamily="18" charset="0"/>
              </a:rPr>
              <a:t>Georgia DNR requests that anyone using the state’s Wildlife Management Areas (WMA) purchase a Hunting License, Fishing License or a Land Pass.</a:t>
            </a:r>
          </a:p>
          <a:p>
            <a:pPr algn="just"/>
            <a:endParaRPr lang="en-US" sz="800" b="1" dirty="0">
              <a:solidFill>
                <a:srgbClr val="000000"/>
              </a:solidFill>
              <a:latin typeface="Garamond" panose="02020404030301010803" pitchFamily="18" charset="0"/>
            </a:endParaRPr>
          </a:p>
          <a:p>
            <a:pPr algn="ctr"/>
            <a:r>
              <a:rPr lang="en-US" b="1" dirty="0">
                <a:solidFill>
                  <a:srgbClr val="000000"/>
                </a:solidFill>
                <a:latin typeface="Garamond" panose="02020404030301010803" pitchFamily="18" charset="0"/>
              </a:rPr>
              <a:t>Proceeds support wildlife management.</a:t>
            </a:r>
          </a:p>
          <a:p>
            <a:pPr algn="just"/>
            <a:endParaRPr lang="en-US" sz="800" b="1" dirty="0">
              <a:latin typeface="Garamond" panose="02020404030301010803" pitchFamily="18" charset="0"/>
              <a:ea typeface="Times New Roman" panose="02020603050405020304" pitchFamily="18" charset="0"/>
            </a:endParaRPr>
          </a:p>
          <a:p>
            <a:pPr algn="just"/>
            <a:r>
              <a:rPr lang="en-US" b="1" dirty="0">
                <a:solidFill>
                  <a:srgbClr val="000000"/>
                </a:solidFill>
                <a:latin typeface="Garamond" panose="02020404030301010803" pitchFamily="18" charset="0"/>
              </a:rPr>
              <a:t>It is illegal to collect fossils in WMAs without written permission from the Commissioner’s Office; collection by photography only please. </a:t>
            </a:r>
          </a:p>
        </p:txBody>
      </p:sp>
      <p:sp>
        <p:nvSpPr>
          <p:cNvPr id="11" name="TextBox 10">
            <a:extLst>
              <a:ext uri="{FF2B5EF4-FFF2-40B4-BE49-F238E27FC236}">
                <a16:creationId xmlns:a16="http://schemas.microsoft.com/office/drawing/2014/main" id="{C53F812A-453A-462C-BC6B-0737167F4EA8}"/>
              </a:ext>
            </a:extLst>
          </p:cNvPr>
          <p:cNvSpPr txBox="1"/>
          <p:nvPr/>
        </p:nvSpPr>
        <p:spPr>
          <a:xfrm>
            <a:off x="8182466" y="230000"/>
            <a:ext cx="3873440" cy="6463308"/>
          </a:xfrm>
          <a:prstGeom prst="rect">
            <a:avLst/>
          </a:prstGeom>
          <a:solidFill>
            <a:schemeClr val="bg1">
              <a:lumMod val="85000"/>
            </a:schemeClr>
          </a:solidFill>
          <a:ln w="57150">
            <a:solidFill>
              <a:schemeClr val="bg1">
                <a:lumMod val="50000"/>
              </a:schemeClr>
            </a:solidFill>
          </a:ln>
        </p:spPr>
        <p:txBody>
          <a:bodyPr wrap="square" rtlCol="0">
            <a:spAutoFit/>
          </a:bodyPr>
          <a:lstStyle/>
          <a:p>
            <a:pPr algn="ctr"/>
            <a:endParaRPr lang="en-US" sz="1400" dirty="0">
              <a:latin typeface="Garamond" panose="02020404030301010803" pitchFamily="18" charset="0"/>
            </a:endParaRPr>
          </a:p>
          <a:p>
            <a:pPr algn="ctr"/>
            <a:r>
              <a:rPr lang="en-US" sz="2400" dirty="0">
                <a:latin typeface="Garamond" panose="02020404030301010803" pitchFamily="18" charset="0"/>
              </a:rPr>
              <a:t>THE</a:t>
            </a:r>
          </a:p>
          <a:p>
            <a:pPr algn="ctr"/>
            <a:r>
              <a:rPr lang="en-US" sz="2400" dirty="0">
                <a:latin typeface="Garamond" panose="02020404030301010803" pitchFamily="18" charset="0"/>
              </a:rPr>
              <a:t>STRATIGRAPHY</a:t>
            </a:r>
          </a:p>
          <a:p>
            <a:pPr algn="ctr"/>
            <a:r>
              <a:rPr lang="en-US" sz="2400" dirty="0">
                <a:latin typeface="Garamond" panose="02020404030301010803" pitchFamily="18" charset="0"/>
              </a:rPr>
              <a:t>OF</a:t>
            </a:r>
          </a:p>
          <a:p>
            <a:pPr algn="ctr"/>
            <a:endParaRPr lang="en-US" sz="2400" dirty="0">
              <a:latin typeface="Garamond" panose="02020404030301010803" pitchFamily="18" charset="0"/>
            </a:endParaRPr>
          </a:p>
          <a:p>
            <a:pPr algn="ctr"/>
            <a:r>
              <a:rPr lang="en-US" sz="4000" b="1" dirty="0">
                <a:latin typeface="Garamond" panose="02020404030301010803" pitchFamily="18" charset="0"/>
              </a:rPr>
              <a:t>OAKY WOODS</a:t>
            </a:r>
          </a:p>
          <a:p>
            <a:pPr algn="ctr"/>
            <a:endParaRPr lang="en-US" sz="4000" b="1" dirty="0">
              <a:latin typeface="Garamond" panose="02020404030301010803" pitchFamily="18" charset="0"/>
            </a:endParaRPr>
          </a:p>
          <a:p>
            <a:pPr algn="ctr"/>
            <a:r>
              <a:rPr lang="en-US" sz="3200" dirty="0">
                <a:latin typeface="Garamond" panose="02020404030301010803" pitchFamily="18" charset="0"/>
              </a:rPr>
              <a:t> WILDLIFE MANAGEMENT </a:t>
            </a:r>
          </a:p>
          <a:p>
            <a:pPr algn="ctr"/>
            <a:r>
              <a:rPr lang="en-US" sz="3200" dirty="0">
                <a:latin typeface="Garamond" panose="02020404030301010803" pitchFamily="18" charset="0"/>
              </a:rPr>
              <a:t>AREA</a:t>
            </a:r>
          </a:p>
          <a:p>
            <a:pPr algn="ctr"/>
            <a:endParaRPr lang="en-US" sz="3200" dirty="0">
              <a:latin typeface="Garamond" panose="02020404030301010803" pitchFamily="18" charset="0"/>
            </a:endParaRPr>
          </a:p>
          <a:p>
            <a:pPr algn="ctr"/>
            <a:endParaRPr lang="en-US" sz="3200" dirty="0">
              <a:latin typeface="Garamond" panose="02020404030301010803" pitchFamily="18" charset="0"/>
            </a:endParaRPr>
          </a:p>
          <a:p>
            <a:pPr algn="ctr"/>
            <a:endParaRPr lang="en-US" sz="3200" dirty="0">
              <a:latin typeface="Garamond" panose="02020404030301010803" pitchFamily="18" charset="0"/>
            </a:endParaRPr>
          </a:p>
          <a:p>
            <a:pPr algn="ctr"/>
            <a:endParaRPr lang="en-US" sz="3200" dirty="0">
              <a:latin typeface="Garamond" panose="02020404030301010803" pitchFamily="18" charset="0"/>
            </a:endParaRPr>
          </a:p>
        </p:txBody>
      </p:sp>
      <p:pic>
        <p:nvPicPr>
          <p:cNvPr id="13" name="Picture 12" descr="A picture containing drawing&#10;&#10;Description automatically generated">
            <a:extLst>
              <a:ext uri="{FF2B5EF4-FFF2-40B4-BE49-F238E27FC236}">
                <a16:creationId xmlns:a16="http://schemas.microsoft.com/office/drawing/2014/main" id="{9B959383-BC3E-4751-82FD-25AB8C461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049" y="5208309"/>
            <a:ext cx="2796128" cy="1004064"/>
          </a:xfrm>
          <a:prstGeom prst="rect">
            <a:avLst/>
          </a:prstGeom>
          <a:ln w="25400">
            <a:solidFill>
              <a:schemeClr val="bg1">
                <a:lumMod val="50000"/>
              </a:schemeClr>
            </a:solidFill>
          </a:ln>
        </p:spPr>
      </p:pic>
    </p:spTree>
    <p:extLst>
      <p:ext uri="{BB962C8B-B14F-4D97-AF65-F5344CB8AC3E}">
        <p14:creationId xmlns:p14="http://schemas.microsoft.com/office/powerpoint/2010/main" val="3058313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nimal, drawing&#10;&#10;Description automatically generated">
            <a:extLst>
              <a:ext uri="{FF2B5EF4-FFF2-40B4-BE49-F238E27FC236}">
                <a16:creationId xmlns:a16="http://schemas.microsoft.com/office/drawing/2014/main" id="{B38C252C-3D30-41B2-AB8F-4EEF4A1BF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030" y="142940"/>
            <a:ext cx="1972773" cy="4859046"/>
          </a:xfrm>
          <a:prstGeom prst="rect">
            <a:avLst/>
          </a:prstGeom>
          <a:ln w="25400">
            <a:solidFill>
              <a:schemeClr val="bg1">
                <a:lumMod val="50000"/>
              </a:schemeClr>
            </a:solidFill>
          </a:ln>
        </p:spPr>
      </p:pic>
      <p:pic>
        <p:nvPicPr>
          <p:cNvPr id="8" name="Picture 7" descr="A picture containing animal&#10;&#10;Description automatically generated">
            <a:extLst>
              <a:ext uri="{FF2B5EF4-FFF2-40B4-BE49-F238E27FC236}">
                <a16:creationId xmlns:a16="http://schemas.microsoft.com/office/drawing/2014/main" id="{F4976E62-8E34-4254-8953-7B60BAA489C3}"/>
              </a:ext>
            </a:extLst>
          </p:cNvPr>
          <p:cNvPicPr>
            <a:picLocks noChangeAspect="1"/>
          </p:cNvPicPr>
          <p:nvPr/>
        </p:nvPicPr>
        <p:blipFill rotWithShape="1">
          <a:blip r:embed="rId3">
            <a:extLst>
              <a:ext uri="{28A0092B-C50C-407E-A947-70E740481C1C}">
                <a14:useLocalDpi xmlns:a14="http://schemas.microsoft.com/office/drawing/2010/main" val="0"/>
              </a:ext>
            </a:extLst>
          </a:blip>
          <a:srcRect l="9193" t="4721" r="7209" b="1869"/>
          <a:stretch/>
        </p:blipFill>
        <p:spPr>
          <a:xfrm>
            <a:off x="10048974" y="142940"/>
            <a:ext cx="1927782" cy="4862159"/>
          </a:xfrm>
          <a:prstGeom prst="rect">
            <a:avLst/>
          </a:prstGeom>
          <a:ln w="25400">
            <a:solidFill>
              <a:schemeClr val="bg1">
                <a:lumMod val="50000"/>
              </a:schemeClr>
            </a:solidFill>
          </a:ln>
        </p:spPr>
      </p:pic>
      <p:pic>
        <p:nvPicPr>
          <p:cNvPr id="10" name="Picture 9" descr="A person standing in front of a rock&#10;&#10;Description automatically generated">
            <a:extLst>
              <a:ext uri="{FF2B5EF4-FFF2-40B4-BE49-F238E27FC236}">
                <a16:creationId xmlns:a16="http://schemas.microsoft.com/office/drawing/2014/main" id="{A966BC6D-361F-4CF9-99BF-FB118A58C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25" y="3083295"/>
            <a:ext cx="5376511" cy="3679550"/>
          </a:xfrm>
          <a:prstGeom prst="rect">
            <a:avLst/>
          </a:prstGeom>
          <a:ln w="25400">
            <a:solidFill>
              <a:schemeClr val="bg1">
                <a:lumMod val="50000"/>
              </a:schemeClr>
            </a:solidFill>
          </a:ln>
        </p:spPr>
      </p:pic>
      <p:sp>
        <p:nvSpPr>
          <p:cNvPr id="11" name="TextBox 10">
            <a:extLst>
              <a:ext uri="{FF2B5EF4-FFF2-40B4-BE49-F238E27FC236}">
                <a16:creationId xmlns:a16="http://schemas.microsoft.com/office/drawing/2014/main" id="{98D6654B-1103-40EC-AF79-CB6477FB6E3F}"/>
              </a:ext>
            </a:extLst>
          </p:cNvPr>
          <p:cNvSpPr txBox="1"/>
          <p:nvPr/>
        </p:nvSpPr>
        <p:spPr>
          <a:xfrm>
            <a:off x="215244" y="142940"/>
            <a:ext cx="7554615" cy="400110"/>
          </a:xfrm>
          <a:prstGeom prst="rect">
            <a:avLst/>
          </a:prstGeom>
          <a:solidFill>
            <a:schemeClr val="bg1"/>
          </a:solidFill>
          <a:ln w="25400">
            <a:solidFill>
              <a:schemeClr val="bg1">
                <a:lumMod val="50000"/>
              </a:schemeClr>
            </a:solidFill>
          </a:ln>
        </p:spPr>
        <p:txBody>
          <a:bodyPr wrap="square" rtlCol="0">
            <a:spAutoFit/>
          </a:bodyPr>
          <a:lstStyle/>
          <a:p>
            <a:r>
              <a:rPr lang="en-US" sz="2000" b="1" dirty="0">
                <a:latin typeface="Garamond" panose="02020404030301010803" pitchFamily="18" charset="0"/>
              </a:rPr>
              <a:t>Was there value to an amateur Oaky Woods research project? </a:t>
            </a:r>
          </a:p>
        </p:txBody>
      </p:sp>
      <p:sp>
        <p:nvSpPr>
          <p:cNvPr id="12" name="TextBox 11">
            <a:extLst>
              <a:ext uri="{FF2B5EF4-FFF2-40B4-BE49-F238E27FC236}">
                <a16:creationId xmlns:a16="http://schemas.microsoft.com/office/drawing/2014/main" id="{AECB0570-A1CC-49B0-A9E8-2BECB6A61A54}"/>
              </a:ext>
            </a:extLst>
          </p:cNvPr>
          <p:cNvSpPr txBox="1"/>
          <p:nvPr/>
        </p:nvSpPr>
        <p:spPr>
          <a:xfrm>
            <a:off x="5847508" y="5625244"/>
            <a:ext cx="5935243" cy="1138773"/>
          </a:xfrm>
          <a:prstGeom prst="rect">
            <a:avLst/>
          </a:prstGeom>
          <a:solidFill>
            <a:schemeClr val="bg1"/>
          </a:solidFill>
          <a:ln w="25400">
            <a:solidFill>
              <a:schemeClr val="bg1">
                <a:lumMod val="50000"/>
              </a:schemeClr>
            </a:solidFill>
          </a:ln>
        </p:spPr>
        <p:txBody>
          <a:bodyPr wrap="square" rtlCol="0">
            <a:spAutoFit/>
          </a:bodyPr>
          <a:lstStyle/>
          <a:p>
            <a:r>
              <a:rPr lang="en-US" sz="2000" dirty="0">
                <a:latin typeface="Garamond" panose="02020404030301010803" pitchFamily="18" charset="0"/>
              </a:rPr>
              <a:t>I soon learned that collecting research samples required the support of professionals &amp; written permission from the GA DNR Commissioner Mark Williams.</a:t>
            </a:r>
          </a:p>
          <a:p>
            <a:endParaRPr lang="en-US" sz="800" dirty="0">
              <a:latin typeface="Garamond" panose="02020404030301010803" pitchFamily="18" charset="0"/>
            </a:endParaRPr>
          </a:p>
        </p:txBody>
      </p:sp>
      <p:sp>
        <p:nvSpPr>
          <p:cNvPr id="14" name="Oval 13">
            <a:extLst>
              <a:ext uri="{FF2B5EF4-FFF2-40B4-BE49-F238E27FC236}">
                <a16:creationId xmlns:a16="http://schemas.microsoft.com/office/drawing/2014/main" id="{318309FB-269A-45C9-9EC8-A77ABD59DC90}"/>
              </a:ext>
            </a:extLst>
          </p:cNvPr>
          <p:cNvSpPr/>
          <p:nvPr/>
        </p:nvSpPr>
        <p:spPr>
          <a:xfrm>
            <a:off x="9621759" y="1588820"/>
            <a:ext cx="701260" cy="996885"/>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latin typeface="Garamond" panose="02020404030301010803" pitchFamily="18" charset="0"/>
              </a:rPr>
              <a:t>?</a:t>
            </a:r>
          </a:p>
        </p:txBody>
      </p:sp>
      <p:sp>
        <p:nvSpPr>
          <p:cNvPr id="2" name="Rectangle 1">
            <a:extLst>
              <a:ext uri="{FF2B5EF4-FFF2-40B4-BE49-F238E27FC236}">
                <a16:creationId xmlns:a16="http://schemas.microsoft.com/office/drawing/2014/main" id="{0E6F98B9-5520-447B-AEA9-CDC7F13B9847}"/>
              </a:ext>
            </a:extLst>
          </p:cNvPr>
          <p:cNvSpPr/>
          <p:nvPr/>
        </p:nvSpPr>
        <p:spPr>
          <a:xfrm>
            <a:off x="215244" y="663369"/>
            <a:ext cx="7537934" cy="2308324"/>
          </a:xfrm>
          <a:prstGeom prst="rect">
            <a:avLst/>
          </a:prstGeom>
          <a:solidFill>
            <a:schemeClr val="bg1"/>
          </a:solidFill>
          <a:ln w="25400">
            <a:solidFill>
              <a:schemeClr val="bg1">
                <a:lumMod val="50000"/>
              </a:schemeClr>
            </a:solidFill>
          </a:ln>
        </p:spPr>
        <p:txBody>
          <a:bodyPr wrap="square">
            <a:spAutoFit/>
          </a:bodyPr>
          <a:lstStyle/>
          <a:p>
            <a:pPr marL="285750" lvl="0" indent="-285750">
              <a:buFont typeface="Arial" panose="020B0604020202020204" pitchFamily="34" charset="0"/>
              <a:buChar char="•"/>
            </a:pPr>
            <a:r>
              <a:rPr lang="en-US" dirty="0">
                <a:solidFill>
                  <a:prstClr val="black"/>
                </a:solidFill>
                <a:latin typeface="Garamond" panose="02020404030301010803" pitchFamily="18" charset="0"/>
              </a:rPr>
              <a:t>There was an unreported, extensive &amp; accessible exposure of the rarely studied end of Eocene Ocmulgee Formation. </a:t>
            </a:r>
          </a:p>
          <a:p>
            <a:pPr marL="285750" lvl="0" indent="-285750">
              <a:buFont typeface="Arial" panose="020B0604020202020204" pitchFamily="34" charset="0"/>
              <a:buChar char="•"/>
            </a:pPr>
            <a:r>
              <a:rPr lang="en-US" dirty="0">
                <a:solidFill>
                  <a:prstClr val="black"/>
                </a:solidFill>
                <a:latin typeface="Garamond" panose="02020404030301010803" pitchFamily="18" charset="0"/>
              </a:rPr>
              <a:t>There was a potential new species of sand dollar in the Tobacco Road Sand Formation.</a:t>
            </a:r>
          </a:p>
          <a:p>
            <a:pPr marL="285750" lvl="0" indent="-285750">
              <a:buFont typeface="Arial" panose="020B0604020202020204" pitchFamily="34" charset="0"/>
              <a:buChar char="•"/>
            </a:pPr>
            <a:r>
              <a:rPr lang="en-US" dirty="0">
                <a:solidFill>
                  <a:prstClr val="black"/>
                </a:solidFill>
                <a:latin typeface="Garamond" panose="02020404030301010803" pitchFamily="18" charset="0"/>
              </a:rPr>
              <a:t>There were contradictions in the literature about what sediments occurred above the Tobacco Road Sand.</a:t>
            </a:r>
          </a:p>
          <a:p>
            <a:pPr lvl="0"/>
            <a:endParaRPr lang="en-US" dirty="0">
              <a:solidFill>
                <a:prstClr val="black"/>
              </a:solidFill>
              <a:latin typeface="Garamond" panose="02020404030301010803" pitchFamily="18" charset="0"/>
            </a:endParaRPr>
          </a:p>
          <a:p>
            <a:pPr lvl="0"/>
            <a:r>
              <a:rPr lang="en-US" dirty="0">
                <a:solidFill>
                  <a:prstClr val="black"/>
                </a:solidFill>
                <a:latin typeface="Garamond" panose="02020404030301010803" pitchFamily="18" charset="0"/>
              </a:rPr>
              <a:t>None of this had been reported in the state’s literature.</a:t>
            </a:r>
          </a:p>
        </p:txBody>
      </p:sp>
      <p:pic>
        <p:nvPicPr>
          <p:cNvPr id="5" name="Picture 4">
            <a:extLst>
              <a:ext uri="{FF2B5EF4-FFF2-40B4-BE49-F238E27FC236}">
                <a16:creationId xmlns:a16="http://schemas.microsoft.com/office/drawing/2014/main" id="{FC28DD4B-13FA-4B34-9CA5-41A41A2DB270}"/>
              </a:ext>
            </a:extLst>
          </p:cNvPr>
          <p:cNvPicPr>
            <a:picLocks noChangeAspect="1"/>
          </p:cNvPicPr>
          <p:nvPr/>
        </p:nvPicPr>
        <p:blipFill>
          <a:blip r:embed="rId5"/>
          <a:stretch>
            <a:fillRect/>
          </a:stretch>
        </p:blipFill>
        <p:spPr>
          <a:xfrm>
            <a:off x="5680216" y="3637592"/>
            <a:ext cx="2089643" cy="1574151"/>
          </a:xfrm>
          <a:prstGeom prst="rect">
            <a:avLst/>
          </a:prstGeom>
        </p:spPr>
      </p:pic>
    </p:spTree>
    <p:extLst>
      <p:ext uri="{BB962C8B-B14F-4D97-AF65-F5344CB8AC3E}">
        <p14:creationId xmlns:p14="http://schemas.microsoft.com/office/powerpoint/2010/main" val="1216436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tree&#10;&#10;Description automatically generated">
            <a:extLst>
              <a:ext uri="{FF2B5EF4-FFF2-40B4-BE49-F238E27FC236}">
                <a16:creationId xmlns:a16="http://schemas.microsoft.com/office/drawing/2014/main" id="{211178A7-FF2E-42CD-AD8A-D2AAA96C1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30" y="2620253"/>
            <a:ext cx="6106079" cy="4127475"/>
          </a:xfrm>
          <a:prstGeom prst="rect">
            <a:avLst/>
          </a:prstGeom>
          <a:ln w="25400">
            <a:solidFill>
              <a:schemeClr val="bg1">
                <a:lumMod val="50000"/>
              </a:schemeClr>
            </a:solidFill>
          </a:ln>
        </p:spPr>
      </p:pic>
      <p:pic>
        <p:nvPicPr>
          <p:cNvPr id="5" name="Picture 4" descr="A screenshot of a cell phone&#10;&#10;Description automatically generated">
            <a:extLst>
              <a:ext uri="{FF2B5EF4-FFF2-40B4-BE49-F238E27FC236}">
                <a16:creationId xmlns:a16="http://schemas.microsoft.com/office/drawing/2014/main" id="{1E84B485-7F20-48C3-8087-E19127F6D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435" y="110271"/>
            <a:ext cx="5223235" cy="6637457"/>
          </a:xfrm>
          <a:prstGeom prst="rect">
            <a:avLst/>
          </a:prstGeom>
          <a:ln w="25400">
            <a:solidFill>
              <a:schemeClr val="bg1">
                <a:lumMod val="50000"/>
              </a:schemeClr>
            </a:solidFill>
          </a:ln>
        </p:spPr>
      </p:pic>
      <p:sp>
        <p:nvSpPr>
          <p:cNvPr id="6" name="Rectangle 5">
            <a:extLst>
              <a:ext uri="{FF2B5EF4-FFF2-40B4-BE49-F238E27FC236}">
                <a16:creationId xmlns:a16="http://schemas.microsoft.com/office/drawing/2014/main" id="{029FE30C-BF6D-489F-8A51-355D3AC99A56}"/>
              </a:ext>
            </a:extLst>
          </p:cNvPr>
          <p:cNvSpPr/>
          <p:nvPr/>
        </p:nvSpPr>
        <p:spPr>
          <a:xfrm>
            <a:off x="287330" y="110271"/>
            <a:ext cx="6106079" cy="2308324"/>
          </a:xfrm>
          <a:prstGeom prst="rect">
            <a:avLst/>
          </a:prstGeom>
          <a:solidFill>
            <a:schemeClr val="bg1">
              <a:lumMod val="95000"/>
            </a:schemeClr>
          </a:solidFill>
          <a:ln w="25400">
            <a:solidFill>
              <a:schemeClr val="bg1">
                <a:lumMod val="50000"/>
              </a:schemeClr>
            </a:solidFill>
          </a:ln>
        </p:spPr>
        <p:txBody>
          <a:bodyPr wrap="square">
            <a:spAutoFit/>
          </a:bodyPr>
          <a:lstStyle/>
          <a:p>
            <a:pPr lvl="0"/>
            <a:r>
              <a:rPr lang="en-US" sz="1600" b="1" dirty="0">
                <a:solidFill>
                  <a:prstClr val="black"/>
                </a:solidFill>
                <a:latin typeface="Garamond" panose="02020404030301010803" pitchFamily="18" charset="0"/>
              </a:rPr>
              <a:t>Under the advice &amp; assistance of Don McGowan, the Regional Manager of Game Management for the Wildlife Resource Division of the GA DNR, a team was assembled &amp; permission was granted. </a:t>
            </a:r>
          </a:p>
          <a:p>
            <a:pPr lvl="0"/>
            <a:r>
              <a:rPr lang="en-US" sz="1600" b="1" dirty="0">
                <a:solidFill>
                  <a:prstClr val="black"/>
                </a:solidFill>
                <a:latin typeface="Garamond" panose="02020404030301010803" pitchFamily="18" charset="0"/>
              </a:rPr>
              <a:t>The team included  </a:t>
            </a:r>
          </a:p>
          <a:p>
            <a:pPr marL="285750" lvl="0" indent="-285750">
              <a:buFont typeface="Arial" panose="020B0604020202020204" pitchFamily="34" charset="0"/>
              <a:buChar char="•"/>
            </a:pPr>
            <a:r>
              <a:rPr lang="en-US" sz="1600" b="1" dirty="0">
                <a:solidFill>
                  <a:prstClr val="black"/>
                </a:solidFill>
                <a:latin typeface="Garamond" panose="02020404030301010803" pitchFamily="18" charset="0"/>
              </a:rPr>
              <a:t>Paul F. </a:t>
            </a:r>
            <a:r>
              <a:rPr lang="en-US" sz="1600" b="1" dirty="0" err="1">
                <a:solidFill>
                  <a:prstClr val="black"/>
                </a:solidFill>
                <a:latin typeface="Garamond" panose="02020404030301010803" pitchFamily="18" charset="0"/>
              </a:rPr>
              <a:t>Huddlestun</a:t>
            </a:r>
            <a:endParaRPr lang="en-US" sz="1600" b="1" dirty="0">
              <a:solidFill>
                <a:prstClr val="black"/>
              </a:solidFill>
              <a:latin typeface="Garamond" panose="02020404030301010803" pitchFamily="18" charset="0"/>
            </a:endParaRPr>
          </a:p>
          <a:p>
            <a:pPr marL="285750" lvl="0" indent="-285750">
              <a:buFont typeface="Arial" panose="020B0604020202020204" pitchFamily="34" charset="0"/>
              <a:buChar char="•"/>
            </a:pPr>
            <a:r>
              <a:rPr lang="en-US" sz="1600" b="1" dirty="0">
                <a:solidFill>
                  <a:prstClr val="black"/>
                </a:solidFill>
                <a:latin typeface="Garamond" panose="02020404030301010803" pitchFamily="18" charset="0"/>
              </a:rPr>
              <a:t>Burt Carter of GA Southwestern</a:t>
            </a:r>
          </a:p>
          <a:p>
            <a:pPr marL="285750" indent="-285750">
              <a:buFont typeface="Arial" panose="020B0604020202020204" pitchFamily="34" charset="0"/>
              <a:buChar char="•"/>
            </a:pPr>
            <a:r>
              <a:rPr lang="en-US" sz="1600" b="1" dirty="0">
                <a:solidFill>
                  <a:prstClr val="black"/>
                </a:solidFill>
                <a:latin typeface="Garamond" panose="02020404030301010803" pitchFamily="18" charset="0"/>
              </a:rPr>
              <a:t>Don </a:t>
            </a:r>
            <a:r>
              <a:rPr lang="en-US" sz="1600" b="1" dirty="0" err="1">
                <a:solidFill>
                  <a:prstClr val="black"/>
                </a:solidFill>
                <a:latin typeface="Garamond" panose="02020404030301010803" pitchFamily="18" charset="0"/>
              </a:rPr>
              <a:t>Thieme</a:t>
            </a:r>
            <a:r>
              <a:rPr lang="en-US" sz="1600" b="1" dirty="0">
                <a:solidFill>
                  <a:prstClr val="black"/>
                </a:solidFill>
                <a:latin typeface="Garamond" panose="02020404030301010803" pitchFamily="18" charset="0"/>
              </a:rPr>
              <a:t>, Valdosta State University</a:t>
            </a:r>
          </a:p>
          <a:p>
            <a:pPr marL="285750" lvl="0" indent="-285750">
              <a:buFont typeface="Arial" panose="020B0604020202020204" pitchFamily="34" charset="0"/>
              <a:buChar char="•"/>
            </a:pPr>
            <a:r>
              <a:rPr lang="en-US" sz="1600" b="1" dirty="0">
                <a:solidFill>
                  <a:prstClr val="black"/>
                </a:solidFill>
                <a:latin typeface="Garamond" panose="02020404030301010803" pitchFamily="18" charset="0"/>
              </a:rPr>
              <a:t>Roger </a:t>
            </a:r>
            <a:r>
              <a:rPr lang="en-US" sz="1600" b="1" dirty="0" err="1">
                <a:solidFill>
                  <a:prstClr val="black"/>
                </a:solidFill>
                <a:latin typeface="Garamond" panose="02020404030301010803" pitchFamily="18" charset="0"/>
              </a:rPr>
              <a:t>Portell</a:t>
            </a:r>
            <a:r>
              <a:rPr lang="en-US" sz="1600" b="1" dirty="0">
                <a:solidFill>
                  <a:prstClr val="black"/>
                </a:solidFill>
                <a:latin typeface="Garamond" panose="02020404030301010803" pitchFamily="18" charset="0"/>
              </a:rPr>
              <a:t> of the Florida Museum of Natural History</a:t>
            </a:r>
          </a:p>
          <a:p>
            <a:pPr marL="285750" lvl="0" indent="-285750">
              <a:buFont typeface="Arial" panose="020B0604020202020204" pitchFamily="34" charset="0"/>
              <a:buChar char="•"/>
            </a:pPr>
            <a:r>
              <a:rPr lang="en-US" sz="1600" b="1" dirty="0">
                <a:solidFill>
                  <a:prstClr val="black"/>
                </a:solidFill>
                <a:latin typeface="Garamond" panose="02020404030301010803" pitchFamily="18" charset="0"/>
              </a:rPr>
              <a:t>Hank Josey, field researcher and amateur paleontologist. </a:t>
            </a:r>
          </a:p>
        </p:txBody>
      </p:sp>
    </p:spTree>
    <p:extLst>
      <p:ext uri="{BB962C8B-B14F-4D97-AF65-F5344CB8AC3E}">
        <p14:creationId xmlns:p14="http://schemas.microsoft.com/office/powerpoint/2010/main" val="3361571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63F0F3-A516-44A1-B9B8-C39BD35EC6E6}"/>
              </a:ext>
            </a:extLst>
          </p:cNvPr>
          <p:cNvSpPr txBox="1"/>
          <p:nvPr/>
        </p:nvSpPr>
        <p:spPr>
          <a:xfrm>
            <a:off x="3846136" y="78818"/>
            <a:ext cx="8185844" cy="2031325"/>
          </a:xfrm>
          <a:prstGeom prst="rect">
            <a:avLst/>
          </a:prstGeom>
          <a:solidFill>
            <a:schemeClr val="bg1"/>
          </a:solidFill>
          <a:ln w="25400">
            <a:solidFill>
              <a:schemeClr val="bg1">
                <a:lumMod val="50000"/>
              </a:schemeClr>
            </a:solidFill>
          </a:ln>
        </p:spPr>
        <p:txBody>
          <a:bodyPr wrap="square" rtlCol="0">
            <a:spAutoFit/>
          </a:bodyPr>
          <a:lstStyle/>
          <a:p>
            <a:r>
              <a:rPr lang="en-US" b="1" dirty="0">
                <a:latin typeface="Garamond" panose="02020404030301010803" pitchFamily="18" charset="0"/>
              </a:rPr>
              <a:t>From 2016 to 2019 I enjoyed written permission from the Georgia Department of Natural Resources to conduct paleontological research in Oaky Woods Wildlife Management Area.</a:t>
            </a:r>
          </a:p>
          <a:p>
            <a:pPr marL="285750" indent="-285750">
              <a:buFont typeface="Arial" panose="020B0604020202020204" pitchFamily="34" charset="0"/>
              <a:buChar char="•"/>
            </a:pPr>
            <a:r>
              <a:rPr lang="en-US" b="1" dirty="0">
                <a:latin typeface="Garamond" panose="02020404030301010803" pitchFamily="18" charset="0"/>
              </a:rPr>
              <a:t>Permission to collect samples was included.  </a:t>
            </a:r>
          </a:p>
          <a:p>
            <a:pPr marL="285750" indent="-285750">
              <a:buFont typeface="Arial" panose="020B0604020202020204" pitchFamily="34" charset="0"/>
              <a:buChar char="•"/>
            </a:pPr>
            <a:r>
              <a:rPr lang="en-US" b="1" dirty="0">
                <a:latin typeface="Garamond" panose="02020404030301010803" pitchFamily="18" charset="0"/>
              </a:rPr>
              <a:t>Conditions applied.</a:t>
            </a:r>
          </a:p>
          <a:p>
            <a:pPr marL="285750" indent="-285750">
              <a:buFont typeface="Arial" panose="020B0604020202020204" pitchFamily="34" charset="0"/>
              <a:buChar char="•"/>
            </a:pPr>
            <a:r>
              <a:rPr lang="en-US" b="1" dirty="0">
                <a:latin typeface="Garamond" panose="02020404030301010803" pitchFamily="18" charset="0"/>
              </a:rPr>
              <a:t>I was informed by GA DNR that I was the first person to receive such permission.</a:t>
            </a:r>
          </a:p>
        </p:txBody>
      </p:sp>
      <p:pic>
        <p:nvPicPr>
          <p:cNvPr id="3" name="Picture 2">
            <a:extLst>
              <a:ext uri="{FF2B5EF4-FFF2-40B4-BE49-F238E27FC236}">
                <a16:creationId xmlns:a16="http://schemas.microsoft.com/office/drawing/2014/main" id="{E30B0ACD-9108-4477-AC73-F60DDEB29BF7}"/>
              </a:ext>
            </a:extLst>
          </p:cNvPr>
          <p:cNvPicPr>
            <a:picLocks noChangeAspect="1"/>
          </p:cNvPicPr>
          <p:nvPr/>
        </p:nvPicPr>
        <p:blipFill>
          <a:blip r:embed="rId2"/>
          <a:stretch>
            <a:fillRect/>
          </a:stretch>
        </p:blipFill>
        <p:spPr>
          <a:xfrm>
            <a:off x="114705" y="85701"/>
            <a:ext cx="3631317" cy="2723487"/>
          </a:xfrm>
          <a:prstGeom prst="rect">
            <a:avLst/>
          </a:prstGeom>
          <a:ln w="25400">
            <a:solidFill>
              <a:schemeClr val="bg1">
                <a:lumMod val="50000"/>
              </a:schemeClr>
            </a:solidFill>
          </a:ln>
        </p:spPr>
      </p:pic>
      <p:pic>
        <p:nvPicPr>
          <p:cNvPr id="6" name="Picture 5" descr="A close up of food&#10;&#10;Description automatically generated">
            <a:extLst>
              <a:ext uri="{FF2B5EF4-FFF2-40B4-BE49-F238E27FC236}">
                <a16:creationId xmlns:a16="http://schemas.microsoft.com/office/drawing/2014/main" id="{4C8DF8C0-13E0-4A30-B709-39ABE6DAE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1" y="3211626"/>
            <a:ext cx="2560445" cy="3563506"/>
          </a:xfrm>
          <a:prstGeom prst="rect">
            <a:avLst/>
          </a:prstGeom>
          <a:ln w="25400">
            <a:solidFill>
              <a:schemeClr val="bg1">
                <a:lumMod val="50000"/>
              </a:schemeClr>
            </a:solidFill>
          </a:ln>
        </p:spPr>
      </p:pic>
      <p:pic>
        <p:nvPicPr>
          <p:cNvPr id="8" name="Picture 7" descr="A close up of food&#10;&#10;Description automatically generated">
            <a:extLst>
              <a:ext uri="{FF2B5EF4-FFF2-40B4-BE49-F238E27FC236}">
                <a16:creationId xmlns:a16="http://schemas.microsoft.com/office/drawing/2014/main" id="{E8486A41-62FE-4E06-952A-766C95A57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4057" y="2186300"/>
            <a:ext cx="5087923" cy="4592882"/>
          </a:xfrm>
          <a:prstGeom prst="rect">
            <a:avLst/>
          </a:prstGeom>
          <a:ln w="25400">
            <a:solidFill>
              <a:schemeClr val="bg1">
                <a:lumMod val="50000"/>
              </a:schemeClr>
            </a:solidFill>
          </a:ln>
        </p:spPr>
      </p:pic>
      <p:pic>
        <p:nvPicPr>
          <p:cNvPr id="12" name="Picture 11" descr="A close up of a rock&#10;&#10;Description automatically generated">
            <a:extLst>
              <a:ext uri="{FF2B5EF4-FFF2-40B4-BE49-F238E27FC236}">
                <a16:creationId xmlns:a16="http://schemas.microsoft.com/office/drawing/2014/main" id="{F60DD4A1-DDEC-4A02-89EE-67845D86D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5423" y="3938231"/>
            <a:ext cx="3888944" cy="2834068"/>
          </a:xfrm>
          <a:prstGeom prst="rect">
            <a:avLst/>
          </a:prstGeom>
          <a:ln w="25400">
            <a:solidFill>
              <a:schemeClr val="bg1">
                <a:lumMod val="50000"/>
              </a:schemeClr>
            </a:solidFill>
          </a:ln>
        </p:spPr>
      </p:pic>
      <p:pic>
        <p:nvPicPr>
          <p:cNvPr id="10" name="Picture 9" descr="A drawing of a face&#10;&#10;Description automatically generated">
            <a:extLst>
              <a:ext uri="{FF2B5EF4-FFF2-40B4-BE49-F238E27FC236}">
                <a16:creationId xmlns:a16="http://schemas.microsoft.com/office/drawing/2014/main" id="{A8D0D73C-5E17-4A25-B56F-EAAB42BBE8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0110" y="2244570"/>
            <a:ext cx="804929" cy="901587"/>
          </a:xfrm>
          <a:prstGeom prst="rect">
            <a:avLst/>
          </a:prstGeom>
          <a:ln w="25400">
            <a:solidFill>
              <a:schemeClr val="bg1">
                <a:lumMod val="50000"/>
              </a:schemeClr>
            </a:solidFill>
          </a:ln>
        </p:spPr>
      </p:pic>
      <p:sp>
        <p:nvSpPr>
          <p:cNvPr id="4" name="TextBox 3">
            <a:extLst>
              <a:ext uri="{FF2B5EF4-FFF2-40B4-BE49-F238E27FC236}">
                <a16:creationId xmlns:a16="http://schemas.microsoft.com/office/drawing/2014/main" id="{0E0BCB34-C25F-4D08-A164-9E3B41D6BA59}"/>
              </a:ext>
            </a:extLst>
          </p:cNvPr>
          <p:cNvSpPr txBox="1"/>
          <p:nvPr/>
        </p:nvSpPr>
        <p:spPr>
          <a:xfrm>
            <a:off x="2785423" y="3280584"/>
            <a:ext cx="3906195" cy="523220"/>
          </a:xfrm>
          <a:prstGeom prst="rect">
            <a:avLst/>
          </a:prstGeom>
          <a:solidFill>
            <a:schemeClr val="bg1"/>
          </a:solidFill>
          <a:ln w="25400">
            <a:solidFill>
              <a:schemeClr val="bg1">
                <a:lumMod val="50000"/>
              </a:schemeClr>
            </a:solidFill>
          </a:ln>
        </p:spPr>
        <p:txBody>
          <a:bodyPr wrap="square" rtlCol="0">
            <a:spAutoFit/>
          </a:bodyPr>
          <a:lstStyle/>
          <a:p>
            <a:pPr algn="ctr"/>
            <a:r>
              <a:rPr lang="en-US" sz="2800" b="1" dirty="0">
                <a:latin typeface="Garamond" panose="02020404030301010803" pitchFamily="18" charset="0"/>
              </a:rPr>
              <a:t>Some things we found.</a:t>
            </a:r>
          </a:p>
        </p:txBody>
      </p:sp>
    </p:spTree>
    <p:extLst>
      <p:ext uri="{BB962C8B-B14F-4D97-AF65-F5344CB8AC3E}">
        <p14:creationId xmlns:p14="http://schemas.microsoft.com/office/powerpoint/2010/main" val="2057834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81C3F0-6C48-4927-9F3A-81A7B414C115}"/>
              </a:ext>
            </a:extLst>
          </p:cNvPr>
          <p:cNvPicPr>
            <a:picLocks noChangeAspect="1"/>
          </p:cNvPicPr>
          <p:nvPr/>
        </p:nvPicPr>
        <p:blipFill rotWithShape="1">
          <a:blip r:embed="rId2"/>
          <a:srcRect b="22568"/>
          <a:stretch/>
        </p:blipFill>
        <p:spPr>
          <a:xfrm>
            <a:off x="122549" y="1970201"/>
            <a:ext cx="7978615" cy="4737879"/>
          </a:xfrm>
          <a:prstGeom prst="rect">
            <a:avLst/>
          </a:prstGeom>
          <a:ln w="25400">
            <a:solidFill>
              <a:schemeClr val="bg1">
                <a:lumMod val="50000"/>
              </a:schemeClr>
            </a:solidFill>
          </a:ln>
        </p:spPr>
      </p:pic>
      <p:sp>
        <p:nvSpPr>
          <p:cNvPr id="6" name="Oval 5">
            <a:extLst>
              <a:ext uri="{FF2B5EF4-FFF2-40B4-BE49-F238E27FC236}">
                <a16:creationId xmlns:a16="http://schemas.microsoft.com/office/drawing/2014/main" id="{A107DCF7-E934-4EF1-BF93-2100C6119CA3}"/>
              </a:ext>
            </a:extLst>
          </p:cNvPr>
          <p:cNvSpPr/>
          <p:nvPr/>
        </p:nvSpPr>
        <p:spPr>
          <a:xfrm>
            <a:off x="1474079" y="3690208"/>
            <a:ext cx="867266" cy="8201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5F7E5D-BFDD-44FD-897F-57914DE7D23E}"/>
              </a:ext>
            </a:extLst>
          </p:cNvPr>
          <p:cNvSpPr txBox="1"/>
          <p:nvPr/>
        </p:nvSpPr>
        <p:spPr>
          <a:xfrm>
            <a:off x="8354114" y="673140"/>
            <a:ext cx="3715337" cy="6047809"/>
          </a:xfrm>
          <a:prstGeom prst="rect">
            <a:avLst/>
          </a:prstGeom>
          <a:solidFill>
            <a:schemeClr val="bg1"/>
          </a:solidFill>
          <a:ln w="25400">
            <a:solidFill>
              <a:schemeClr val="bg1">
                <a:lumMod val="50000"/>
              </a:schemeClr>
            </a:solidFill>
          </a:ln>
        </p:spPr>
        <p:txBody>
          <a:bodyPr wrap="square" rtlCol="0">
            <a:spAutoFit/>
          </a:bodyPr>
          <a:lstStyle/>
          <a:p>
            <a:pPr lvl="0"/>
            <a:endParaRPr lang="en-US" sz="800" dirty="0">
              <a:solidFill>
                <a:prstClr val="black"/>
              </a:solidFill>
              <a:latin typeface="Garamond" panose="02020404030301010803" pitchFamily="18" charset="0"/>
            </a:endParaRPr>
          </a:p>
          <a:p>
            <a:pPr lvl="0"/>
            <a:r>
              <a:rPr lang="en-US" dirty="0">
                <a:solidFill>
                  <a:prstClr val="black"/>
                </a:solidFill>
                <a:latin typeface="Garamond" panose="02020404030301010803" pitchFamily="18" charset="0"/>
              </a:rPr>
              <a:t>In 1993 </a:t>
            </a:r>
            <a:r>
              <a:rPr lang="en-US" dirty="0" err="1">
                <a:solidFill>
                  <a:prstClr val="black"/>
                </a:solidFill>
                <a:latin typeface="Garamond" panose="02020404030301010803" pitchFamily="18" charset="0"/>
              </a:rPr>
              <a:t>Huddlestun</a:t>
            </a:r>
            <a:r>
              <a:rPr lang="en-US" dirty="0">
                <a:solidFill>
                  <a:prstClr val="black"/>
                </a:solidFill>
                <a:latin typeface="Garamond" panose="02020404030301010803" pitchFamily="18" charset="0"/>
              </a:rPr>
              <a:t> erected the informal Early Oligocene formation </a:t>
            </a:r>
            <a:r>
              <a:rPr lang="en-US" dirty="0" err="1">
                <a:solidFill>
                  <a:prstClr val="black"/>
                </a:solidFill>
                <a:latin typeface="Garamond" panose="02020404030301010803" pitchFamily="18" charset="0"/>
              </a:rPr>
              <a:t>Shellstone</a:t>
            </a:r>
            <a:r>
              <a:rPr lang="en-US" dirty="0">
                <a:solidFill>
                  <a:prstClr val="black"/>
                </a:solidFill>
                <a:latin typeface="Garamond" panose="02020404030301010803" pitchFamily="18" charset="0"/>
              </a:rPr>
              <a:t> Creek Beds and assigned three localities. </a:t>
            </a:r>
          </a:p>
          <a:p>
            <a:endParaRPr lang="en-US" sz="800" dirty="0">
              <a:latin typeface="Garamond" panose="02020404030301010803" pitchFamily="18" charset="0"/>
            </a:endParaRPr>
          </a:p>
          <a:p>
            <a:pPr marL="342900" indent="-342900">
              <a:buFont typeface="+mj-lt"/>
              <a:buAutoNum type="arabicPeriod"/>
            </a:pPr>
            <a:r>
              <a:rPr lang="en-US" sz="1700" dirty="0">
                <a:latin typeface="Garamond" panose="02020404030301010803" pitchFamily="18" charset="0"/>
              </a:rPr>
              <a:t>Reported just north of the intersection of Red Dog Farm Rd and Magnolia Road in Bleckley County.</a:t>
            </a:r>
          </a:p>
          <a:p>
            <a:pPr marL="742950" lvl="1" indent="-285750">
              <a:buFont typeface="Arial" panose="020B0604020202020204" pitchFamily="34" charset="0"/>
              <a:buChar char="•"/>
            </a:pPr>
            <a:r>
              <a:rPr lang="en-US" sz="1700" dirty="0">
                <a:latin typeface="Garamond" panose="02020404030301010803" pitchFamily="18" charset="0"/>
              </a:rPr>
              <a:t>Field research could not locate the described outcrop.</a:t>
            </a:r>
          </a:p>
          <a:p>
            <a:pPr marL="342900" indent="-342900">
              <a:buFont typeface="+mj-lt"/>
              <a:buAutoNum type="arabicPeriod"/>
            </a:pPr>
            <a:r>
              <a:rPr lang="en-US" sz="1700" dirty="0">
                <a:latin typeface="Garamond" panose="02020404030301010803" pitchFamily="18" charset="0"/>
              </a:rPr>
              <a:t>Reported as overlaying the Tobacco Road Sand in the Oaky Woods ravine.</a:t>
            </a:r>
          </a:p>
          <a:p>
            <a:pPr marL="800100" lvl="1" indent="-342900">
              <a:buFont typeface="Arial" panose="020B0604020202020204" pitchFamily="34" charset="0"/>
              <a:buChar char="•"/>
            </a:pPr>
            <a:r>
              <a:rPr lang="en-US" sz="1700" dirty="0">
                <a:latin typeface="Garamond" panose="02020404030301010803" pitchFamily="18" charset="0"/>
              </a:rPr>
              <a:t>Early Oligocene residuum, widespread &amp; typical of the area, overlies the Tobacco Road Sand at this locality. </a:t>
            </a:r>
          </a:p>
          <a:p>
            <a:pPr marL="342900" indent="-342900">
              <a:buFont typeface="+mj-lt"/>
              <a:buAutoNum type="arabicPeriod"/>
            </a:pPr>
            <a:r>
              <a:rPr lang="en-US" sz="1700" dirty="0">
                <a:latin typeface="Garamond" panose="02020404030301010803" pitchFamily="18" charset="0"/>
              </a:rPr>
              <a:t>Reported as sand only in a ravine in the northwest of Oaky Woods. Neither sand bed nor fossils could be located, cannot confirm age location’s sediments. </a:t>
            </a:r>
            <a:endParaRPr lang="en-US" dirty="0">
              <a:latin typeface="Garamond" panose="02020404030301010803" pitchFamily="18" charset="0"/>
            </a:endParaRPr>
          </a:p>
        </p:txBody>
      </p:sp>
      <p:sp>
        <p:nvSpPr>
          <p:cNvPr id="8" name="TextBox 7">
            <a:extLst>
              <a:ext uri="{FF2B5EF4-FFF2-40B4-BE49-F238E27FC236}">
                <a16:creationId xmlns:a16="http://schemas.microsoft.com/office/drawing/2014/main" id="{6788601F-0EC7-497B-9182-F38D4A9752B3}"/>
              </a:ext>
            </a:extLst>
          </p:cNvPr>
          <p:cNvSpPr txBox="1"/>
          <p:nvPr/>
        </p:nvSpPr>
        <p:spPr>
          <a:xfrm>
            <a:off x="122549" y="695866"/>
            <a:ext cx="7978615" cy="1200329"/>
          </a:xfrm>
          <a:prstGeom prst="rect">
            <a:avLst/>
          </a:prstGeom>
          <a:solidFill>
            <a:schemeClr val="bg1"/>
          </a:solidFill>
          <a:ln w="25400">
            <a:solidFill>
              <a:schemeClr val="bg1">
                <a:lumMod val="50000"/>
              </a:schemeClr>
            </a:solidFill>
          </a:ln>
        </p:spPr>
        <p:txBody>
          <a:bodyPr wrap="square" rtlCol="0">
            <a:spAutoFit/>
          </a:bodyPr>
          <a:lstStyle/>
          <a:p>
            <a:pPr algn="ctr"/>
            <a:r>
              <a:rPr lang="en-US" sz="2400" b="1" dirty="0">
                <a:latin typeface="Garamond" panose="02020404030301010803" pitchFamily="18" charset="0"/>
              </a:rPr>
              <a:t>Fieldwork could not confirm the Early Oligocene, </a:t>
            </a:r>
          </a:p>
          <a:p>
            <a:pPr algn="ctr"/>
            <a:r>
              <a:rPr lang="en-US" sz="2400" b="1" dirty="0" err="1">
                <a:latin typeface="Garamond" panose="02020404030301010803" pitchFamily="18" charset="0"/>
              </a:rPr>
              <a:t>Shellstone</a:t>
            </a:r>
            <a:r>
              <a:rPr lang="en-US" sz="2400" b="1" dirty="0">
                <a:latin typeface="Garamond" panose="02020404030301010803" pitchFamily="18" charset="0"/>
              </a:rPr>
              <a:t> Creek Beds Formation in any reported location,</a:t>
            </a:r>
          </a:p>
          <a:p>
            <a:pPr algn="ctr"/>
            <a:r>
              <a:rPr lang="en-US" sz="2400" b="1" dirty="0">
                <a:latin typeface="Garamond" panose="02020404030301010803" pitchFamily="18" charset="0"/>
              </a:rPr>
              <a:t>it is therefore abandoned. </a:t>
            </a:r>
            <a:r>
              <a:rPr lang="en-US" sz="2400" b="1" i="1" dirty="0">
                <a:latin typeface="Garamond" panose="02020404030301010803" pitchFamily="18" charset="0"/>
              </a:rPr>
              <a:t> </a:t>
            </a:r>
          </a:p>
        </p:txBody>
      </p:sp>
      <p:sp>
        <p:nvSpPr>
          <p:cNvPr id="10" name="TextBox 9">
            <a:extLst>
              <a:ext uri="{FF2B5EF4-FFF2-40B4-BE49-F238E27FC236}">
                <a16:creationId xmlns:a16="http://schemas.microsoft.com/office/drawing/2014/main" id="{F523FB10-92CF-423C-8EE3-4712C565E634}"/>
              </a:ext>
            </a:extLst>
          </p:cNvPr>
          <p:cNvSpPr txBox="1"/>
          <p:nvPr/>
        </p:nvSpPr>
        <p:spPr>
          <a:xfrm>
            <a:off x="575036" y="5079027"/>
            <a:ext cx="3271101" cy="646331"/>
          </a:xfrm>
          <a:prstGeom prst="rect">
            <a:avLst/>
          </a:prstGeom>
          <a:noFill/>
          <a:ln w="25400">
            <a:solidFill>
              <a:srgbClr val="FF0000"/>
            </a:solidFill>
          </a:ln>
        </p:spPr>
        <p:txBody>
          <a:bodyPr wrap="square" rtlCol="0">
            <a:spAutoFit/>
          </a:bodyPr>
          <a:lstStyle/>
          <a:p>
            <a:r>
              <a:rPr lang="en-US" b="1" dirty="0">
                <a:solidFill>
                  <a:srgbClr val="FF0000"/>
                </a:solidFill>
                <a:latin typeface="Garamond" panose="02020404030301010803" pitchFamily="18" charset="0"/>
              </a:rPr>
              <a:t>Locality of Tobacco Road Sand ravine in Oaky Woods. </a:t>
            </a:r>
          </a:p>
        </p:txBody>
      </p:sp>
      <p:cxnSp>
        <p:nvCxnSpPr>
          <p:cNvPr id="12" name="Straight Arrow Connector 11">
            <a:extLst>
              <a:ext uri="{FF2B5EF4-FFF2-40B4-BE49-F238E27FC236}">
                <a16:creationId xmlns:a16="http://schemas.microsoft.com/office/drawing/2014/main" id="{4896CD56-60D9-46B0-83D9-6CAA0C4CC7D2}"/>
              </a:ext>
            </a:extLst>
          </p:cNvPr>
          <p:cNvCxnSpPr/>
          <p:nvPr/>
        </p:nvCxnSpPr>
        <p:spPr>
          <a:xfrm flipV="1">
            <a:off x="1299683" y="4453248"/>
            <a:ext cx="348792" cy="6257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D4A5A9-42E5-4258-A930-96A47329B39F}"/>
              </a:ext>
            </a:extLst>
          </p:cNvPr>
          <p:cNvSpPr/>
          <p:nvPr/>
        </p:nvSpPr>
        <p:spPr>
          <a:xfrm>
            <a:off x="122548" y="98641"/>
            <a:ext cx="11962614" cy="523220"/>
          </a:xfrm>
          <a:prstGeom prst="rect">
            <a:avLst/>
          </a:prstGeom>
          <a:solidFill>
            <a:schemeClr val="bg1">
              <a:lumMod val="95000"/>
            </a:schemeClr>
          </a:solidFill>
          <a:ln w="25400">
            <a:solidFill>
              <a:schemeClr val="tx1">
                <a:lumMod val="50000"/>
                <a:lumOff val="50000"/>
              </a:schemeClr>
            </a:solidFill>
          </a:ln>
        </p:spPr>
        <p:txBody>
          <a:bodyPr wrap="square">
            <a:spAutoFit/>
          </a:bodyPr>
          <a:lstStyle/>
          <a:p>
            <a:pPr lvl="0" algn="ctr"/>
            <a:r>
              <a:rPr lang="en-US" sz="2800" b="1" dirty="0">
                <a:solidFill>
                  <a:prstClr val="black"/>
                </a:solidFill>
                <a:latin typeface="Garamond" panose="02020404030301010803" pitchFamily="18" charset="0"/>
              </a:rPr>
              <a:t>First Scientific Results</a:t>
            </a:r>
          </a:p>
        </p:txBody>
      </p:sp>
      <p:sp>
        <p:nvSpPr>
          <p:cNvPr id="3" name="Star: 5 Points 2">
            <a:extLst>
              <a:ext uri="{FF2B5EF4-FFF2-40B4-BE49-F238E27FC236}">
                <a16:creationId xmlns:a16="http://schemas.microsoft.com/office/drawing/2014/main" id="{4418E60C-D482-48FE-98EF-ECE3D01F334A}"/>
              </a:ext>
            </a:extLst>
          </p:cNvPr>
          <p:cNvSpPr/>
          <p:nvPr/>
        </p:nvSpPr>
        <p:spPr>
          <a:xfrm>
            <a:off x="3904466" y="171869"/>
            <a:ext cx="414779" cy="376763"/>
          </a:xfrm>
          <a:prstGeom prst="star5">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34C137-0497-4FEF-8541-B00B804AEE26}"/>
              </a:ext>
            </a:extLst>
          </p:cNvPr>
          <p:cNvPicPr>
            <a:picLocks noChangeAspect="1"/>
          </p:cNvPicPr>
          <p:nvPr/>
        </p:nvPicPr>
        <p:blipFill>
          <a:blip r:embed="rId3"/>
          <a:stretch>
            <a:fillRect/>
          </a:stretch>
        </p:blipFill>
        <p:spPr>
          <a:xfrm>
            <a:off x="7866446" y="149920"/>
            <a:ext cx="469433" cy="420660"/>
          </a:xfrm>
          <a:prstGeom prst="rect">
            <a:avLst/>
          </a:prstGeom>
        </p:spPr>
      </p:pic>
      <p:pic>
        <p:nvPicPr>
          <p:cNvPr id="9" name="Picture 8">
            <a:extLst>
              <a:ext uri="{FF2B5EF4-FFF2-40B4-BE49-F238E27FC236}">
                <a16:creationId xmlns:a16="http://schemas.microsoft.com/office/drawing/2014/main" id="{79FBC64E-5140-4B89-A214-41E9890C9366}"/>
              </a:ext>
            </a:extLst>
          </p:cNvPr>
          <p:cNvPicPr>
            <a:picLocks noChangeAspect="1"/>
          </p:cNvPicPr>
          <p:nvPr/>
        </p:nvPicPr>
        <p:blipFill>
          <a:blip r:embed="rId4"/>
          <a:stretch>
            <a:fillRect/>
          </a:stretch>
        </p:blipFill>
        <p:spPr>
          <a:xfrm>
            <a:off x="6947368" y="5489281"/>
            <a:ext cx="853514" cy="951058"/>
          </a:xfrm>
          <a:prstGeom prst="rect">
            <a:avLst/>
          </a:prstGeom>
        </p:spPr>
      </p:pic>
    </p:spTree>
    <p:extLst>
      <p:ext uri="{BB962C8B-B14F-4D97-AF65-F5344CB8AC3E}">
        <p14:creationId xmlns:p14="http://schemas.microsoft.com/office/powerpoint/2010/main" val="1267573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FA04A6B-9854-4B21-B030-2C06B82B04ED}"/>
              </a:ext>
            </a:extLst>
          </p:cNvPr>
          <p:cNvSpPr txBox="1"/>
          <p:nvPr/>
        </p:nvSpPr>
        <p:spPr>
          <a:xfrm>
            <a:off x="141401" y="117804"/>
            <a:ext cx="8906359" cy="461665"/>
          </a:xfrm>
          <a:prstGeom prst="rect">
            <a:avLst/>
          </a:prstGeom>
          <a:solidFill>
            <a:schemeClr val="bg1">
              <a:lumMod val="95000"/>
            </a:schemeClr>
          </a:solidFill>
          <a:ln w="25400">
            <a:solidFill>
              <a:schemeClr val="bg1">
                <a:lumMod val="50000"/>
              </a:schemeClr>
            </a:solidFill>
          </a:ln>
        </p:spPr>
        <p:txBody>
          <a:bodyPr wrap="square" rtlCol="0">
            <a:spAutoFit/>
          </a:bodyPr>
          <a:lstStyle/>
          <a:p>
            <a:pPr algn="ctr"/>
            <a:r>
              <a:rPr lang="en-US" sz="2400" b="1" dirty="0">
                <a:latin typeface="Garamond" panose="02020404030301010803" pitchFamily="18" charset="0"/>
              </a:rPr>
              <a:t>Second Scientific Results</a:t>
            </a:r>
          </a:p>
        </p:txBody>
      </p:sp>
      <p:sp>
        <p:nvSpPr>
          <p:cNvPr id="11" name="Rectangle 10">
            <a:extLst>
              <a:ext uri="{FF2B5EF4-FFF2-40B4-BE49-F238E27FC236}">
                <a16:creationId xmlns:a16="http://schemas.microsoft.com/office/drawing/2014/main" id="{1E949933-D902-4408-8CB2-00E95A4704BD}"/>
              </a:ext>
            </a:extLst>
          </p:cNvPr>
          <p:cNvSpPr/>
          <p:nvPr/>
        </p:nvSpPr>
        <p:spPr>
          <a:xfrm>
            <a:off x="7943338" y="4246458"/>
            <a:ext cx="4107260" cy="2308324"/>
          </a:xfrm>
          <a:prstGeom prst="rect">
            <a:avLst/>
          </a:prstGeom>
          <a:solidFill>
            <a:schemeClr val="bg1"/>
          </a:solidFill>
          <a:ln w="25400">
            <a:solidFill>
              <a:schemeClr val="bg1">
                <a:lumMod val="50000"/>
              </a:schemeClr>
            </a:solidFill>
          </a:ln>
        </p:spPr>
        <p:txBody>
          <a:bodyPr wrap="square">
            <a:spAutoFit/>
          </a:bodyPr>
          <a:lstStyle/>
          <a:p>
            <a:pPr marL="285750" lvl="0" indent="-285750">
              <a:buFont typeface="Arial" panose="020B0604020202020204" pitchFamily="34" charset="0"/>
              <a:buChar char="•"/>
            </a:pPr>
            <a:r>
              <a:rPr lang="en-US" dirty="0">
                <a:solidFill>
                  <a:prstClr val="black"/>
                </a:solidFill>
                <a:latin typeface="Garamond" panose="02020404030301010803" pitchFamily="18" charset="0"/>
              </a:rPr>
              <a:t>We could not confirm or locate a “</a:t>
            </a:r>
            <a:r>
              <a:rPr lang="en-US" i="1" dirty="0">
                <a:solidFill>
                  <a:prstClr val="black"/>
                </a:solidFill>
                <a:latin typeface="Garamond" panose="02020404030301010803" pitchFamily="18" charset="0"/>
              </a:rPr>
              <a:t>Periarchus</a:t>
            </a:r>
            <a:r>
              <a:rPr lang="en-US" dirty="0">
                <a:solidFill>
                  <a:prstClr val="black"/>
                </a:solidFill>
                <a:latin typeface="Garamond" panose="02020404030301010803" pitchFamily="18" charset="0"/>
              </a:rPr>
              <a:t> intermediate” echinoid and while two beds of echinoids do indeed occur in the Tobacco Road Sand ravine, they are not as described in the literature. </a:t>
            </a:r>
          </a:p>
          <a:p>
            <a:pPr marL="285750" lvl="0" indent="-285750">
              <a:buFont typeface="Arial" panose="020B0604020202020204" pitchFamily="34" charset="0"/>
              <a:buChar char="•"/>
            </a:pPr>
            <a:r>
              <a:rPr lang="en-US" dirty="0">
                <a:solidFill>
                  <a:prstClr val="black"/>
                </a:solidFill>
                <a:latin typeface="Garamond" panose="02020404030301010803" pitchFamily="18" charset="0"/>
              </a:rPr>
              <a:t>Field research shows the Early Oligocene residuum, as </a:t>
            </a:r>
            <a:r>
              <a:rPr lang="en-US" dirty="0" err="1">
                <a:solidFill>
                  <a:prstClr val="black"/>
                </a:solidFill>
                <a:latin typeface="Garamond" panose="02020404030301010803" pitchFamily="18" charset="0"/>
              </a:rPr>
              <a:t>dornicks</a:t>
            </a:r>
            <a:r>
              <a:rPr lang="en-US" dirty="0">
                <a:solidFill>
                  <a:prstClr val="black"/>
                </a:solidFill>
                <a:latin typeface="Garamond" panose="02020404030301010803" pitchFamily="18" charset="0"/>
              </a:rPr>
              <a:t> &amp; boulders overlying the ravine.</a:t>
            </a:r>
          </a:p>
        </p:txBody>
      </p:sp>
      <p:pic>
        <p:nvPicPr>
          <p:cNvPr id="12" name="Picture 11">
            <a:extLst>
              <a:ext uri="{FF2B5EF4-FFF2-40B4-BE49-F238E27FC236}">
                <a16:creationId xmlns:a16="http://schemas.microsoft.com/office/drawing/2014/main" id="{E5BA587C-4578-4074-B8B9-0EB78A66ECB9}"/>
              </a:ext>
            </a:extLst>
          </p:cNvPr>
          <p:cNvPicPr>
            <a:picLocks noChangeAspect="1"/>
          </p:cNvPicPr>
          <p:nvPr/>
        </p:nvPicPr>
        <p:blipFill>
          <a:blip r:embed="rId2"/>
          <a:stretch>
            <a:fillRect/>
          </a:stretch>
        </p:blipFill>
        <p:spPr>
          <a:xfrm>
            <a:off x="9144000" y="122434"/>
            <a:ext cx="2906598" cy="4041556"/>
          </a:xfrm>
          <a:prstGeom prst="rect">
            <a:avLst/>
          </a:prstGeom>
          <a:ln w="25400">
            <a:solidFill>
              <a:schemeClr val="bg1">
                <a:lumMod val="50000"/>
              </a:schemeClr>
            </a:solidFill>
          </a:ln>
        </p:spPr>
      </p:pic>
      <p:sp>
        <p:nvSpPr>
          <p:cNvPr id="6" name="Star: 5 Points 5">
            <a:extLst>
              <a:ext uri="{FF2B5EF4-FFF2-40B4-BE49-F238E27FC236}">
                <a16:creationId xmlns:a16="http://schemas.microsoft.com/office/drawing/2014/main" id="{444BD53E-5EF5-40FC-AFD3-3B737BB9D477}"/>
              </a:ext>
            </a:extLst>
          </p:cNvPr>
          <p:cNvSpPr/>
          <p:nvPr/>
        </p:nvSpPr>
        <p:spPr>
          <a:xfrm>
            <a:off x="2070160" y="169524"/>
            <a:ext cx="414779" cy="376763"/>
          </a:xfrm>
          <a:prstGeom prst="star5">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E49C55A7-677F-4480-BAF8-86B0B1A5AF42}"/>
              </a:ext>
            </a:extLst>
          </p:cNvPr>
          <p:cNvSpPr/>
          <p:nvPr/>
        </p:nvSpPr>
        <p:spPr>
          <a:xfrm>
            <a:off x="6501353" y="160254"/>
            <a:ext cx="414779" cy="376763"/>
          </a:xfrm>
          <a:prstGeom prst="star5">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BCE7B13-C9E3-4DD3-A862-9335460F4668}"/>
              </a:ext>
            </a:extLst>
          </p:cNvPr>
          <p:cNvPicPr>
            <a:picLocks noChangeAspect="1"/>
          </p:cNvPicPr>
          <p:nvPr/>
        </p:nvPicPr>
        <p:blipFill>
          <a:blip r:embed="rId3"/>
          <a:stretch>
            <a:fillRect/>
          </a:stretch>
        </p:blipFill>
        <p:spPr>
          <a:xfrm>
            <a:off x="7865884" y="1380900"/>
            <a:ext cx="1181877" cy="1316948"/>
          </a:xfrm>
          <a:prstGeom prst="rect">
            <a:avLst/>
          </a:prstGeom>
        </p:spPr>
      </p:pic>
      <p:pic>
        <p:nvPicPr>
          <p:cNvPr id="4" name="Picture 3" descr="A close up of a map&#10;&#10;Description automatically generated">
            <a:extLst>
              <a:ext uri="{FF2B5EF4-FFF2-40B4-BE49-F238E27FC236}">
                <a16:creationId xmlns:a16="http://schemas.microsoft.com/office/drawing/2014/main" id="{9B706E71-D043-4A1A-9FDC-2A21C6E3D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01" y="705616"/>
            <a:ext cx="7697274" cy="5849166"/>
          </a:xfrm>
          <a:prstGeom prst="rect">
            <a:avLst/>
          </a:prstGeom>
        </p:spPr>
      </p:pic>
    </p:spTree>
    <p:extLst>
      <p:ext uri="{BB962C8B-B14F-4D97-AF65-F5344CB8AC3E}">
        <p14:creationId xmlns:p14="http://schemas.microsoft.com/office/powerpoint/2010/main" val="1770558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AB5E336-C87D-4F80-9FE8-7976EEA3E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70" y="1128496"/>
            <a:ext cx="4646752" cy="5631899"/>
          </a:xfrm>
          <a:prstGeom prst="rect">
            <a:avLst/>
          </a:prstGeom>
          <a:ln w="25400">
            <a:solidFill>
              <a:schemeClr val="bg1">
                <a:lumMod val="50000"/>
              </a:schemeClr>
            </a:solidFill>
          </a:ln>
        </p:spPr>
      </p:pic>
      <p:sp>
        <p:nvSpPr>
          <p:cNvPr id="2" name="TextBox 1">
            <a:extLst>
              <a:ext uri="{FF2B5EF4-FFF2-40B4-BE49-F238E27FC236}">
                <a16:creationId xmlns:a16="http://schemas.microsoft.com/office/drawing/2014/main" id="{46B0A239-C6EA-46B4-9609-3DF4EF612502}"/>
              </a:ext>
            </a:extLst>
          </p:cNvPr>
          <p:cNvSpPr txBox="1"/>
          <p:nvPr/>
        </p:nvSpPr>
        <p:spPr>
          <a:xfrm>
            <a:off x="5397397" y="258901"/>
            <a:ext cx="6838692" cy="6340197"/>
          </a:xfrm>
          <a:prstGeom prst="rect">
            <a:avLst/>
          </a:prstGeom>
          <a:solidFill>
            <a:schemeClr val="bg1"/>
          </a:solidFill>
          <a:ln w="25400">
            <a:solidFill>
              <a:schemeClr val="bg1">
                <a:lumMod val="50000"/>
              </a:schemeClr>
            </a:solidFill>
          </a:ln>
        </p:spPr>
        <p:txBody>
          <a:bodyPr wrap="square" rtlCol="0">
            <a:spAutoFit/>
          </a:bodyPr>
          <a:lstStyle/>
          <a:p>
            <a:pPr algn="ctr"/>
            <a:r>
              <a:rPr lang="en-US" sz="2000" b="1" dirty="0">
                <a:latin typeface="Garamond" panose="02020404030301010803" pitchFamily="18" charset="0"/>
              </a:rPr>
              <a:t>The Eocene Epoch?</a:t>
            </a:r>
          </a:p>
          <a:p>
            <a:pPr marL="285750" indent="-285750">
              <a:buFont typeface="Arial" panose="020B0604020202020204" pitchFamily="34" charset="0"/>
              <a:buChar char="•"/>
            </a:pPr>
            <a:r>
              <a:rPr lang="en-US" b="1" dirty="0">
                <a:latin typeface="Garamond" panose="02020404030301010803" pitchFamily="18" charset="0"/>
              </a:rPr>
              <a:t>A period in Earth’s history which spanned from; 33.9 to 55.8 </a:t>
            </a:r>
            <a:r>
              <a:rPr lang="en-US" b="1" dirty="0" err="1">
                <a:latin typeface="Garamond" panose="02020404030301010803" pitchFamily="18" charset="0"/>
              </a:rPr>
              <a:t>mya</a:t>
            </a:r>
            <a:r>
              <a:rPr lang="en-US" b="1" dirty="0">
                <a:latin typeface="Garamond" panose="02020404030301010803" pitchFamily="18" charset="0"/>
              </a:rPr>
              <a:t> (million years ago) and saw the diversification of the mammals. </a:t>
            </a:r>
          </a:p>
          <a:p>
            <a:pPr marL="285750" indent="-285750">
              <a:buFont typeface="Arial" panose="020B0604020202020204" pitchFamily="34" charset="0"/>
              <a:buChar char="•"/>
            </a:pPr>
            <a:r>
              <a:rPr lang="en-US" b="1" dirty="0">
                <a:latin typeface="Garamond" panose="02020404030301010803" pitchFamily="18" charset="0"/>
              </a:rPr>
              <a:t>The Eocene is divided into 4 stages, with the most recent being the Priabonian.</a:t>
            </a:r>
          </a:p>
          <a:p>
            <a:pPr marL="742950" lvl="1" indent="-285750">
              <a:buFont typeface="Arial" panose="020B0604020202020204" pitchFamily="34" charset="0"/>
              <a:buChar char="•"/>
            </a:pPr>
            <a:r>
              <a:rPr lang="en-US" b="1" dirty="0">
                <a:latin typeface="Garamond" panose="02020404030301010803" pitchFamily="18" charset="0"/>
              </a:rPr>
              <a:t>Priabonian; 33.9 to 37.2 </a:t>
            </a:r>
            <a:r>
              <a:rPr lang="en-US" b="1" dirty="0" err="1">
                <a:latin typeface="Garamond" panose="02020404030301010803" pitchFamily="18" charset="0"/>
              </a:rPr>
              <a:t>mya</a:t>
            </a:r>
            <a:endParaRPr lang="en-US" b="1" dirty="0">
              <a:latin typeface="Garamond" panose="02020404030301010803" pitchFamily="18" charset="0"/>
            </a:endParaRPr>
          </a:p>
          <a:p>
            <a:pPr marL="742950" lvl="1" indent="-285750">
              <a:buFont typeface="Arial" panose="020B0604020202020204" pitchFamily="34" charset="0"/>
              <a:buChar char="•"/>
            </a:pPr>
            <a:r>
              <a:rPr lang="en-US" dirty="0">
                <a:latin typeface="Garamond" panose="02020404030301010803" pitchFamily="18" charset="0"/>
              </a:rPr>
              <a:t>Bartonian; 37.2 to 40.4 </a:t>
            </a:r>
            <a:r>
              <a:rPr lang="en-US" dirty="0" err="1">
                <a:latin typeface="Garamond" panose="02020404030301010803" pitchFamily="18" charset="0"/>
              </a:rPr>
              <a:t>mya</a:t>
            </a:r>
            <a:endParaRPr lang="en-US" dirty="0">
              <a:latin typeface="Garamond" panose="02020404030301010803" pitchFamily="18" charset="0"/>
            </a:endParaRPr>
          </a:p>
          <a:p>
            <a:pPr marL="742950" lvl="1" indent="-285750">
              <a:buFont typeface="Arial" panose="020B0604020202020204" pitchFamily="34" charset="0"/>
              <a:buChar char="•"/>
            </a:pPr>
            <a:r>
              <a:rPr lang="en-US" dirty="0" err="1">
                <a:latin typeface="Garamond" panose="02020404030301010803" pitchFamily="18" charset="0"/>
              </a:rPr>
              <a:t>Lutetain</a:t>
            </a:r>
            <a:r>
              <a:rPr lang="en-US" dirty="0">
                <a:latin typeface="Garamond" panose="02020404030301010803" pitchFamily="18" charset="0"/>
              </a:rPr>
              <a:t>; 40.4 to 48.6 </a:t>
            </a:r>
            <a:r>
              <a:rPr lang="en-US" dirty="0" err="1">
                <a:latin typeface="Garamond" panose="02020404030301010803" pitchFamily="18" charset="0"/>
              </a:rPr>
              <a:t>mya</a:t>
            </a:r>
            <a:endParaRPr lang="en-US" dirty="0">
              <a:latin typeface="Garamond" panose="02020404030301010803" pitchFamily="18" charset="0"/>
            </a:endParaRPr>
          </a:p>
          <a:p>
            <a:pPr marL="742950" lvl="1" indent="-285750">
              <a:buFont typeface="Arial" panose="020B0604020202020204" pitchFamily="34" charset="0"/>
              <a:buChar char="•"/>
            </a:pPr>
            <a:r>
              <a:rPr lang="en-US" dirty="0">
                <a:latin typeface="Garamond" panose="02020404030301010803" pitchFamily="18" charset="0"/>
              </a:rPr>
              <a:t>Ypresian; 48.6 to 55.8 </a:t>
            </a:r>
            <a:r>
              <a:rPr lang="en-US" dirty="0" err="1">
                <a:latin typeface="Garamond" panose="02020404030301010803" pitchFamily="18" charset="0"/>
              </a:rPr>
              <a:t>mya</a:t>
            </a:r>
            <a:endParaRPr lang="en-US" dirty="0">
              <a:latin typeface="Garamond" panose="02020404030301010803" pitchFamily="18" charset="0"/>
            </a:endParaRPr>
          </a:p>
          <a:p>
            <a:pPr lvl="1"/>
            <a:endParaRPr lang="en-US" sz="800" b="1" dirty="0">
              <a:latin typeface="Garamond" panose="02020404030301010803" pitchFamily="18" charset="0"/>
            </a:endParaRPr>
          </a:p>
          <a:p>
            <a:pPr lvl="1"/>
            <a:endParaRPr lang="en-US" sz="800" b="1" dirty="0">
              <a:latin typeface="Garamond" panose="02020404030301010803" pitchFamily="18" charset="0"/>
            </a:endParaRPr>
          </a:p>
          <a:p>
            <a:pPr algn="ctr"/>
            <a:r>
              <a:rPr lang="en-US" sz="2000" b="1" dirty="0">
                <a:latin typeface="Garamond" panose="02020404030301010803" pitchFamily="18" charset="0"/>
              </a:rPr>
              <a:t>What is the Jacksonian?</a:t>
            </a:r>
          </a:p>
          <a:p>
            <a:pPr marL="285750" indent="-285750">
              <a:buFont typeface="Arial" panose="020B0604020202020204" pitchFamily="34" charset="0"/>
              <a:buChar char="•"/>
            </a:pPr>
            <a:r>
              <a:rPr lang="en-US" dirty="0">
                <a:latin typeface="Garamond" panose="02020404030301010803" pitchFamily="18" charset="0"/>
              </a:rPr>
              <a:t>The Jacksonian Stage is a subdivision of the Priabonian marking a geologic event, the Jacksonian spans from 33.6 to 36.7 </a:t>
            </a:r>
            <a:r>
              <a:rPr lang="en-US" dirty="0" err="1">
                <a:latin typeface="Garamond" panose="02020404030301010803" pitchFamily="18" charset="0"/>
              </a:rPr>
              <a:t>mya</a:t>
            </a:r>
            <a:r>
              <a:rPr lang="en-US" dirty="0">
                <a:latin typeface="Garamond" panose="02020404030301010803" pitchFamily="18" charset="0"/>
              </a:rPr>
              <a:t> and is restricted to the Southeastern USA.</a:t>
            </a:r>
          </a:p>
          <a:p>
            <a:pPr marL="285750" indent="-285750">
              <a:buFont typeface="Arial" panose="020B0604020202020204" pitchFamily="34" charset="0"/>
              <a:buChar char="•"/>
            </a:pPr>
            <a:r>
              <a:rPr lang="en-US" dirty="0">
                <a:latin typeface="Garamond" panose="02020404030301010803" pitchFamily="18" charset="0"/>
              </a:rPr>
              <a:t>It was named for Jackson, Mississippi in Hind County.</a:t>
            </a:r>
          </a:p>
          <a:p>
            <a:pPr marL="285750" indent="-285750">
              <a:buFont typeface="Arial" panose="020B0604020202020204" pitchFamily="34" charset="0"/>
              <a:buChar char="•"/>
            </a:pPr>
            <a:r>
              <a:rPr lang="en-US" b="1" dirty="0">
                <a:latin typeface="Garamond" panose="02020404030301010803" pitchFamily="18" charset="0"/>
              </a:rPr>
              <a:t>It is subdivided into early &amp; late Jacksonian.</a:t>
            </a:r>
          </a:p>
          <a:p>
            <a:pPr marL="742950" lvl="1" indent="-285750">
              <a:buFont typeface="Arial" panose="020B0604020202020204" pitchFamily="34" charset="0"/>
              <a:buChar char="•"/>
            </a:pPr>
            <a:r>
              <a:rPr lang="en-US" b="1" dirty="0">
                <a:latin typeface="Garamond" panose="02020404030301010803" pitchFamily="18" charset="0"/>
              </a:rPr>
              <a:t>At approximately 35.3 </a:t>
            </a:r>
            <a:r>
              <a:rPr lang="en-US" b="1" dirty="0" err="1">
                <a:latin typeface="Garamond" panose="02020404030301010803" pitchFamily="18" charset="0"/>
              </a:rPr>
              <a:t>mya</a:t>
            </a:r>
            <a:r>
              <a:rPr lang="en-US" b="1" dirty="0">
                <a:latin typeface="Garamond" panose="02020404030301010803" pitchFamily="18" charset="0"/>
              </a:rPr>
              <a:t> there was an uplift event (</a:t>
            </a:r>
            <a:r>
              <a:rPr lang="en-US" b="1" dirty="0" err="1">
                <a:latin typeface="Garamond" panose="02020404030301010803" pitchFamily="18" charset="0"/>
              </a:rPr>
              <a:t>Epeirogenic</a:t>
            </a:r>
            <a:r>
              <a:rPr lang="en-US" b="1" dirty="0">
                <a:latin typeface="Garamond" panose="02020404030301010803" pitchFamily="18" charset="0"/>
              </a:rPr>
              <a:t> Movement) modestly lifting the Southeastern Piedmont Plateau and causing a sea level shift which is revealed in the stratigraphy. </a:t>
            </a:r>
          </a:p>
          <a:p>
            <a:pPr marL="1200150" lvl="2" indent="-285750">
              <a:buFont typeface="Arial" panose="020B0604020202020204" pitchFamily="34" charset="0"/>
              <a:buChar char="•"/>
            </a:pPr>
            <a:r>
              <a:rPr lang="en-US" b="1" i="1" dirty="0">
                <a:latin typeface="Garamond" panose="02020404030301010803" pitchFamily="18" charset="0"/>
              </a:rPr>
              <a:t>Late Jacksonian refers to post uplift conditions.</a:t>
            </a:r>
            <a:endParaRPr lang="en-US" i="1" dirty="0">
              <a:latin typeface="Garamond" panose="02020404030301010803" pitchFamily="18" charset="0"/>
            </a:endParaRPr>
          </a:p>
          <a:p>
            <a:pPr marL="1200150" lvl="2" indent="-285750">
              <a:buFont typeface="Arial" panose="020B0604020202020204" pitchFamily="34" charset="0"/>
              <a:buChar char="•"/>
            </a:pPr>
            <a:r>
              <a:rPr lang="en-US" b="1" i="1" dirty="0">
                <a:latin typeface="Garamond" panose="02020404030301010803" pitchFamily="18" charset="0"/>
              </a:rPr>
              <a:t>Early Jacksonian refers to conditions before the uplift.</a:t>
            </a:r>
          </a:p>
        </p:txBody>
      </p:sp>
      <p:sp>
        <p:nvSpPr>
          <p:cNvPr id="4" name="Rectangle 3">
            <a:extLst>
              <a:ext uri="{FF2B5EF4-FFF2-40B4-BE49-F238E27FC236}">
                <a16:creationId xmlns:a16="http://schemas.microsoft.com/office/drawing/2014/main" id="{3FF3C40F-2959-4320-9739-B3BD793EE2A6}"/>
              </a:ext>
            </a:extLst>
          </p:cNvPr>
          <p:cNvSpPr/>
          <p:nvPr/>
        </p:nvSpPr>
        <p:spPr>
          <a:xfrm>
            <a:off x="271118" y="173020"/>
            <a:ext cx="4989039" cy="769441"/>
          </a:xfrm>
          <a:prstGeom prst="rect">
            <a:avLst/>
          </a:prstGeom>
          <a:solidFill>
            <a:schemeClr val="bg1">
              <a:lumMod val="95000"/>
            </a:schemeClr>
          </a:solidFill>
          <a:ln w="22225">
            <a:solidFill>
              <a:schemeClr val="bg1">
                <a:lumMod val="50000"/>
              </a:schemeClr>
            </a:solidFill>
          </a:ln>
        </p:spPr>
        <p:txBody>
          <a:bodyPr wrap="square">
            <a:spAutoFit/>
          </a:bodyPr>
          <a:lstStyle/>
          <a:p>
            <a:pPr lvl="0" algn="ctr"/>
            <a:r>
              <a:rPr lang="en-US" sz="2000" b="1" dirty="0">
                <a:solidFill>
                  <a:prstClr val="black"/>
                </a:solidFill>
                <a:latin typeface="Garamond" panose="02020404030301010803" pitchFamily="18" charset="0"/>
              </a:rPr>
              <a:t>Returning to the Late Eocene…</a:t>
            </a:r>
          </a:p>
          <a:p>
            <a:pPr lvl="0" algn="ctr"/>
            <a:r>
              <a:rPr lang="en-US" sz="2400" b="1" dirty="0">
                <a:solidFill>
                  <a:prstClr val="black"/>
                </a:solidFill>
                <a:latin typeface="Garamond" panose="02020404030301010803" pitchFamily="18" charset="0"/>
              </a:rPr>
              <a:t>Just what is the Jacksonian Stage? </a:t>
            </a:r>
          </a:p>
        </p:txBody>
      </p:sp>
      <p:sp>
        <p:nvSpPr>
          <p:cNvPr id="5" name="Oval 4">
            <a:extLst>
              <a:ext uri="{FF2B5EF4-FFF2-40B4-BE49-F238E27FC236}">
                <a16:creationId xmlns:a16="http://schemas.microsoft.com/office/drawing/2014/main" id="{461E5DFF-80A4-4856-92BA-6B544B909888}"/>
              </a:ext>
            </a:extLst>
          </p:cNvPr>
          <p:cNvSpPr/>
          <p:nvPr/>
        </p:nvSpPr>
        <p:spPr>
          <a:xfrm>
            <a:off x="2875176" y="2982625"/>
            <a:ext cx="546755" cy="15667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BC159C44-2788-4A7E-BBFD-57DF434A7951}"/>
              </a:ext>
            </a:extLst>
          </p:cNvPr>
          <p:cNvCxnSpPr>
            <a:cxnSpLocks/>
          </p:cNvCxnSpPr>
          <p:nvPr/>
        </p:nvCxnSpPr>
        <p:spPr>
          <a:xfrm flipH="1">
            <a:off x="1423447" y="3120273"/>
            <a:ext cx="29694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46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F3453C-A378-469E-9B56-1AF12F2D4D7F}"/>
              </a:ext>
            </a:extLst>
          </p:cNvPr>
          <p:cNvSpPr txBox="1"/>
          <p:nvPr/>
        </p:nvSpPr>
        <p:spPr>
          <a:xfrm>
            <a:off x="148245" y="150156"/>
            <a:ext cx="5696374" cy="1600438"/>
          </a:xfrm>
          <a:prstGeom prst="rect">
            <a:avLst/>
          </a:prstGeom>
          <a:solidFill>
            <a:schemeClr val="bg1"/>
          </a:solidFill>
          <a:ln w="25400">
            <a:solidFill>
              <a:schemeClr val="bg1">
                <a:lumMod val="50000"/>
              </a:schemeClr>
            </a:solidFill>
          </a:ln>
        </p:spPr>
        <p:txBody>
          <a:bodyPr wrap="square" rtlCol="0">
            <a:spAutoFit/>
          </a:bodyPr>
          <a:lstStyle/>
          <a:p>
            <a:r>
              <a:rPr lang="en-US" b="1" dirty="0">
                <a:latin typeface="Garamond" panose="02020404030301010803" pitchFamily="18" charset="0"/>
              </a:rPr>
              <a:t>A line of flat, rounded quartz pebbles…</a:t>
            </a:r>
          </a:p>
          <a:p>
            <a:r>
              <a:rPr lang="en-US" sz="1600" dirty="0">
                <a:latin typeface="Garamond" panose="02020404030301010803" pitchFamily="18" charset="0"/>
              </a:rPr>
              <a:t>In 1978 </a:t>
            </a:r>
            <a:r>
              <a:rPr lang="en-US" sz="1600" dirty="0" err="1">
                <a:latin typeface="Garamond" panose="02020404030301010803" pitchFamily="18" charset="0"/>
              </a:rPr>
              <a:t>Huddlestun</a:t>
            </a:r>
            <a:r>
              <a:rPr lang="en-US" sz="1600" dirty="0">
                <a:latin typeface="Garamond" panose="02020404030301010803" pitchFamily="18" charset="0"/>
              </a:rPr>
              <a:t> &amp; Hetrick reported a line of flat quartz pebbles often (not always) marks the base of the Tobacco Road Sand. In a recent conversation with </a:t>
            </a:r>
            <a:r>
              <a:rPr lang="en-US" sz="1600" dirty="0" err="1">
                <a:latin typeface="Garamond" panose="02020404030301010803" pitchFamily="18" charset="0"/>
              </a:rPr>
              <a:t>Huddlestun</a:t>
            </a:r>
            <a:r>
              <a:rPr lang="en-US" sz="1600" dirty="0">
                <a:latin typeface="Garamond" panose="02020404030301010803" pitchFamily="18" charset="0"/>
              </a:rPr>
              <a:t> further explained these were possibly beach pebbles slowly rounded and sorted by surf action.  </a:t>
            </a:r>
          </a:p>
          <a:p>
            <a:r>
              <a:rPr lang="en-US" sz="1600" dirty="0">
                <a:latin typeface="Garamond" panose="02020404030301010803" pitchFamily="18" charset="0"/>
              </a:rPr>
              <a:t>This bed does not occur in Oaky Woods.</a:t>
            </a:r>
          </a:p>
        </p:txBody>
      </p:sp>
      <p:pic>
        <p:nvPicPr>
          <p:cNvPr id="3" name="Picture 2">
            <a:extLst>
              <a:ext uri="{FF2B5EF4-FFF2-40B4-BE49-F238E27FC236}">
                <a16:creationId xmlns:a16="http://schemas.microsoft.com/office/drawing/2014/main" id="{B5E78360-C12A-40E0-90B1-F653FD88149E}"/>
              </a:ext>
            </a:extLst>
          </p:cNvPr>
          <p:cNvPicPr>
            <a:picLocks noChangeAspect="1"/>
          </p:cNvPicPr>
          <p:nvPr/>
        </p:nvPicPr>
        <p:blipFill>
          <a:blip r:embed="rId2"/>
          <a:stretch>
            <a:fillRect/>
          </a:stretch>
        </p:blipFill>
        <p:spPr>
          <a:xfrm>
            <a:off x="148245" y="1827384"/>
            <a:ext cx="7333704" cy="4936147"/>
          </a:xfrm>
          <a:prstGeom prst="rect">
            <a:avLst/>
          </a:prstGeom>
          <a:ln w="25400">
            <a:solidFill>
              <a:schemeClr val="bg1">
                <a:lumMod val="50000"/>
              </a:schemeClr>
            </a:solidFill>
          </a:ln>
        </p:spPr>
      </p:pic>
      <p:pic>
        <p:nvPicPr>
          <p:cNvPr id="4" name="Picture 3">
            <a:extLst>
              <a:ext uri="{FF2B5EF4-FFF2-40B4-BE49-F238E27FC236}">
                <a16:creationId xmlns:a16="http://schemas.microsoft.com/office/drawing/2014/main" id="{E4121B05-422A-4CF1-9E8A-38F02A6CB2FC}"/>
              </a:ext>
            </a:extLst>
          </p:cNvPr>
          <p:cNvPicPr>
            <a:picLocks noChangeAspect="1"/>
          </p:cNvPicPr>
          <p:nvPr/>
        </p:nvPicPr>
        <p:blipFill>
          <a:blip r:embed="rId3"/>
          <a:stretch>
            <a:fillRect/>
          </a:stretch>
        </p:blipFill>
        <p:spPr>
          <a:xfrm>
            <a:off x="9085518" y="1841723"/>
            <a:ext cx="1877975" cy="746659"/>
          </a:xfrm>
          <a:prstGeom prst="rect">
            <a:avLst/>
          </a:prstGeom>
          <a:ln w="25400">
            <a:solidFill>
              <a:schemeClr val="bg1">
                <a:lumMod val="50000"/>
              </a:schemeClr>
            </a:solidFill>
          </a:ln>
        </p:spPr>
      </p:pic>
      <p:sp>
        <p:nvSpPr>
          <p:cNvPr id="5" name="TextBox 4">
            <a:extLst>
              <a:ext uri="{FF2B5EF4-FFF2-40B4-BE49-F238E27FC236}">
                <a16:creationId xmlns:a16="http://schemas.microsoft.com/office/drawing/2014/main" id="{030C0BDC-7367-4B91-8CEF-B437E95D0646}"/>
              </a:ext>
            </a:extLst>
          </p:cNvPr>
          <p:cNvSpPr txBox="1"/>
          <p:nvPr/>
        </p:nvSpPr>
        <p:spPr>
          <a:xfrm>
            <a:off x="7569724" y="2726259"/>
            <a:ext cx="4474030" cy="1754326"/>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To paraphrase </a:t>
            </a:r>
            <a:r>
              <a:rPr lang="en-US" dirty="0" err="1">
                <a:latin typeface="Garamond" panose="02020404030301010803" pitchFamily="18" charset="0"/>
              </a:rPr>
              <a:t>Huddlestun</a:t>
            </a:r>
            <a:r>
              <a:rPr lang="en-US" dirty="0">
                <a:latin typeface="Garamond" panose="02020404030301010803" pitchFamily="18" charset="0"/>
              </a:rPr>
              <a:t> &amp; Hetrick’s  1978 report. </a:t>
            </a:r>
          </a:p>
          <a:p>
            <a:r>
              <a:rPr lang="en-US" dirty="0">
                <a:latin typeface="Garamond" panose="02020404030301010803" pitchFamily="18" charset="0"/>
              </a:rPr>
              <a:t>“Regional uplift in Alabama has caused the outcrop belt of the Tobacco Road Sand to grade </a:t>
            </a:r>
            <a:r>
              <a:rPr lang="en-US" dirty="0" err="1">
                <a:latin typeface="Garamond" panose="02020404030301010803" pitchFamily="18" charset="0"/>
              </a:rPr>
              <a:t>westwardly</a:t>
            </a:r>
            <a:r>
              <a:rPr lang="en-US" dirty="0">
                <a:latin typeface="Garamond" panose="02020404030301010803" pitchFamily="18" charset="0"/>
              </a:rPr>
              <a:t> into its offshore equivalent the Ocmulgee Formation.”</a:t>
            </a:r>
          </a:p>
        </p:txBody>
      </p:sp>
      <p:sp>
        <p:nvSpPr>
          <p:cNvPr id="6" name="Rectangle 5">
            <a:extLst>
              <a:ext uri="{FF2B5EF4-FFF2-40B4-BE49-F238E27FC236}">
                <a16:creationId xmlns:a16="http://schemas.microsoft.com/office/drawing/2014/main" id="{B11513C2-F94F-4057-8375-78A8AFE1C374}"/>
              </a:ext>
            </a:extLst>
          </p:cNvPr>
          <p:cNvSpPr/>
          <p:nvPr/>
        </p:nvSpPr>
        <p:spPr>
          <a:xfrm>
            <a:off x="7569724" y="4628341"/>
            <a:ext cx="4528008" cy="1754326"/>
          </a:xfrm>
          <a:prstGeom prst="rect">
            <a:avLst/>
          </a:prstGeom>
          <a:solidFill>
            <a:schemeClr val="bg1"/>
          </a:solidFill>
          <a:ln w="25400">
            <a:solidFill>
              <a:schemeClr val="bg1">
                <a:lumMod val="50000"/>
              </a:schemeClr>
            </a:solidFill>
          </a:ln>
        </p:spPr>
        <p:txBody>
          <a:bodyPr wrap="square">
            <a:spAutoFit/>
          </a:bodyPr>
          <a:lstStyle/>
          <a:p>
            <a:r>
              <a:rPr lang="en-US" dirty="0" err="1">
                <a:latin typeface="Garamond" panose="02020404030301010803" pitchFamily="18" charset="0"/>
              </a:rPr>
              <a:t>Huddlestun</a:t>
            </a:r>
            <a:r>
              <a:rPr lang="en-US" dirty="0">
                <a:latin typeface="Garamond" panose="02020404030301010803" pitchFamily="18" charset="0"/>
              </a:rPr>
              <a:t> &amp; Hetrick explain; </a:t>
            </a:r>
          </a:p>
          <a:p>
            <a:r>
              <a:rPr lang="en-US" dirty="0">
                <a:latin typeface="Garamond" panose="02020404030301010803" pitchFamily="18" charset="0"/>
              </a:rPr>
              <a:t>“The basal bed of the Tobacco Road Sand in the nearshore facies commonly consists of a coarse, poorly sorted, pebbly sand that contains flattened beach pebbles that may be as much as 2 inches (5 </a:t>
            </a:r>
            <a:r>
              <a:rPr lang="en-US" dirty="0" err="1">
                <a:latin typeface="Garamond" panose="02020404030301010803" pitchFamily="18" charset="0"/>
              </a:rPr>
              <a:t>em</a:t>
            </a:r>
            <a:r>
              <a:rPr lang="en-US" dirty="0">
                <a:latin typeface="Garamond" panose="02020404030301010803" pitchFamily="18" charset="0"/>
              </a:rPr>
              <a:t>) in diameter.”</a:t>
            </a:r>
          </a:p>
        </p:txBody>
      </p:sp>
      <p:pic>
        <p:nvPicPr>
          <p:cNvPr id="7" name="Picture 6">
            <a:extLst>
              <a:ext uri="{FF2B5EF4-FFF2-40B4-BE49-F238E27FC236}">
                <a16:creationId xmlns:a16="http://schemas.microsoft.com/office/drawing/2014/main" id="{618D0B88-3E33-489A-9D7B-DF6D7A65E1CC}"/>
              </a:ext>
            </a:extLst>
          </p:cNvPr>
          <p:cNvPicPr>
            <a:picLocks noChangeAspect="1"/>
          </p:cNvPicPr>
          <p:nvPr/>
        </p:nvPicPr>
        <p:blipFill>
          <a:blip r:embed="rId4"/>
          <a:stretch>
            <a:fillRect/>
          </a:stretch>
        </p:blipFill>
        <p:spPr>
          <a:xfrm>
            <a:off x="6073305" y="171259"/>
            <a:ext cx="6024427" cy="1477328"/>
          </a:xfrm>
          <a:prstGeom prst="rect">
            <a:avLst/>
          </a:prstGeom>
          <a:ln w="25400">
            <a:solidFill>
              <a:schemeClr val="bg1">
                <a:lumMod val="50000"/>
              </a:schemeClr>
            </a:solidFill>
          </a:ln>
        </p:spPr>
      </p:pic>
      <p:sp>
        <p:nvSpPr>
          <p:cNvPr id="8" name="TextBox 7">
            <a:extLst>
              <a:ext uri="{FF2B5EF4-FFF2-40B4-BE49-F238E27FC236}">
                <a16:creationId xmlns:a16="http://schemas.microsoft.com/office/drawing/2014/main" id="{F120E39D-E2D5-44E5-997F-1FED84C9531A}"/>
              </a:ext>
            </a:extLst>
          </p:cNvPr>
          <p:cNvSpPr txBox="1"/>
          <p:nvPr/>
        </p:nvSpPr>
        <p:spPr>
          <a:xfrm>
            <a:off x="1875934" y="5213023"/>
            <a:ext cx="339365" cy="769441"/>
          </a:xfrm>
          <a:prstGeom prst="rect">
            <a:avLst/>
          </a:prstGeom>
          <a:noFill/>
        </p:spPr>
        <p:txBody>
          <a:bodyPr wrap="square" rtlCol="0">
            <a:spAutoFit/>
          </a:bodyPr>
          <a:lstStyle/>
          <a:p>
            <a:r>
              <a:rPr lang="en-US" sz="4400" dirty="0">
                <a:solidFill>
                  <a:srgbClr val="FF0000"/>
                </a:solidFill>
                <a:latin typeface="Garamond" panose="02020404030301010803" pitchFamily="18" charset="0"/>
              </a:rPr>
              <a:t>*</a:t>
            </a:r>
          </a:p>
        </p:txBody>
      </p:sp>
      <p:sp>
        <p:nvSpPr>
          <p:cNvPr id="9" name="TextBox 8">
            <a:extLst>
              <a:ext uri="{FF2B5EF4-FFF2-40B4-BE49-F238E27FC236}">
                <a16:creationId xmlns:a16="http://schemas.microsoft.com/office/drawing/2014/main" id="{2377089A-70F6-47AD-B637-A29DA15E5572}"/>
              </a:ext>
            </a:extLst>
          </p:cNvPr>
          <p:cNvSpPr txBox="1"/>
          <p:nvPr/>
        </p:nvSpPr>
        <p:spPr>
          <a:xfrm>
            <a:off x="2916254" y="5213023"/>
            <a:ext cx="413207" cy="769441"/>
          </a:xfrm>
          <a:prstGeom prst="rect">
            <a:avLst/>
          </a:prstGeom>
          <a:noFill/>
        </p:spPr>
        <p:txBody>
          <a:bodyPr wrap="square" rtlCol="0">
            <a:spAutoFit/>
          </a:bodyPr>
          <a:lstStyle/>
          <a:p>
            <a:r>
              <a:rPr lang="en-US" sz="4400" dirty="0">
                <a:solidFill>
                  <a:srgbClr val="FF0000"/>
                </a:solidFill>
                <a:latin typeface="Garamond" panose="02020404030301010803" pitchFamily="18" charset="0"/>
              </a:rPr>
              <a:t>*</a:t>
            </a:r>
          </a:p>
        </p:txBody>
      </p:sp>
      <p:sp>
        <p:nvSpPr>
          <p:cNvPr id="10" name="TextBox 9">
            <a:extLst>
              <a:ext uri="{FF2B5EF4-FFF2-40B4-BE49-F238E27FC236}">
                <a16:creationId xmlns:a16="http://schemas.microsoft.com/office/drawing/2014/main" id="{C9331724-54E8-47F6-8AA6-CD35733403D1}"/>
              </a:ext>
            </a:extLst>
          </p:cNvPr>
          <p:cNvSpPr txBox="1"/>
          <p:nvPr/>
        </p:nvSpPr>
        <p:spPr>
          <a:xfrm>
            <a:off x="3952177" y="5120783"/>
            <a:ext cx="339365" cy="769441"/>
          </a:xfrm>
          <a:prstGeom prst="rect">
            <a:avLst/>
          </a:prstGeom>
          <a:noFill/>
        </p:spPr>
        <p:txBody>
          <a:bodyPr wrap="square" rtlCol="0">
            <a:spAutoFit/>
          </a:bodyPr>
          <a:lstStyle/>
          <a:p>
            <a:r>
              <a:rPr lang="en-US" sz="4400" dirty="0">
                <a:solidFill>
                  <a:srgbClr val="FF0000"/>
                </a:solidFill>
                <a:latin typeface="Garamond" panose="02020404030301010803" pitchFamily="18" charset="0"/>
              </a:rPr>
              <a:t>*</a:t>
            </a:r>
          </a:p>
        </p:txBody>
      </p:sp>
      <p:sp>
        <p:nvSpPr>
          <p:cNvPr id="11" name="TextBox 10">
            <a:extLst>
              <a:ext uri="{FF2B5EF4-FFF2-40B4-BE49-F238E27FC236}">
                <a16:creationId xmlns:a16="http://schemas.microsoft.com/office/drawing/2014/main" id="{0098FB41-487E-42DE-B66A-BD4C1296733F}"/>
              </a:ext>
            </a:extLst>
          </p:cNvPr>
          <p:cNvSpPr txBox="1"/>
          <p:nvPr/>
        </p:nvSpPr>
        <p:spPr>
          <a:xfrm>
            <a:off x="11359300" y="525202"/>
            <a:ext cx="339365" cy="1200329"/>
          </a:xfrm>
          <a:prstGeom prst="rect">
            <a:avLst/>
          </a:prstGeom>
          <a:noFill/>
        </p:spPr>
        <p:txBody>
          <a:bodyPr wrap="square" rtlCol="0">
            <a:spAutoFit/>
          </a:bodyPr>
          <a:lstStyle/>
          <a:p>
            <a:r>
              <a:rPr lang="en-US" sz="7200" dirty="0">
                <a:solidFill>
                  <a:srgbClr val="FF0000"/>
                </a:solidFill>
                <a:latin typeface="Garamond" panose="02020404030301010803" pitchFamily="18" charset="0"/>
              </a:rPr>
              <a:t>*</a:t>
            </a:r>
          </a:p>
        </p:txBody>
      </p:sp>
      <p:sp>
        <p:nvSpPr>
          <p:cNvPr id="13" name="Oval 12">
            <a:extLst>
              <a:ext uri="{FF2B5EF4-FFF2-40B4-BE49-F238E27FC236}">
                <a16:creationId xmlns:a16="http://schemas.microsoft.com/office/drawing/2014/main" id="{DA42B70A-C7C2-4626-B4DF-2C1E6518249B}"/>
              </a:ext>
            </a:extLst>
          </p:cNvPr>
          <p:cNvSpPr/>
          <p:nvPr/>
        </p:nvSpPr>
        <p:spPr>
          <a:xfrm>
            <a:off x="8144759" y="1827384"/>
            <a:ext cx="737322" cy="73678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A0E2E76-B11A-452B-A206-A56186DD1B7B}"/>
              </a:ext>
            </a:extLst>
          </p:cNvPr>
          <p:cNvPicPr>
            <a:picLocks noChangeAspect="1"/>
          </p:cNvPicPr>
          <p:nvPr/>
        </p:nvPicPr>
        <p:blipFill>
          <a:blip r:embed="rId5"/>
          <a:stretch>
            <a:fillRect/>
          </a:stretch>
        </p:blipFill>
        <p:spPr>
          <a:xfrm>
            <a:off x="7400803" y="1125366"/>
            <a:ext cx="2225233" cy="2865368"/>
          </a:xfrm>
          <a:prstGeom prst="rect">
            <a:avLst/>
          </a:prstGeom>
        </p:spPr>
      </p:pic>
    </p:spTree>
    <p:extLst>
      <p:ext uri="{BB962C8B-B14F-4D97-AF65-F5344CB8AC3E}">
        <p14:creationId xmlns:p14="http://schemas.microsoft.com/office/powerpoint/2010/main" val="2640029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76407127-301A-4ECE-B0B8-6113D83F2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858" y="2067840"/>
            <a:ext cx="6868988" cy="4597880"/>
          </a:xfrm>
          <a:prstGeom prst="rect">
            <a:avLst/>
          </a:prstGeom>
          <a:ln w="25400">
            <a:solidFill>
              <a:schemeClr val="bg1">
                <a:lumMod val="50000"/>
              </a:schemeClr>
            </a:solidFill>
          </a:ln>
        </p:spPr>
      </p:pic>
      <p:pic>
        <p:nvPicPr>
          <p:cNvPr id="4" name="Picture 3" descr="A screenshot of a cell phone&#10;&#10;Description automatically generated">
            <a:extLst>
              <a:ext uri="{FF2B5EF4-FFF2-40B4-BE49-F238E27FC236}">
                <a16:creationId xmlns:a16="http://schemas.microsoft.com/office/drawing/2014/main" id="{D6E2CF8A-E0F3-4332-9EC1-916625109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78" y="305305"/>
            <a:ext cx="4434787" cy="6303854"/>
          </a:xfrm>
          <a:prstGeom prst="rect">
            <a:avLst/>
          </a:prstGeom>
          <a:ln w="25400">
            <a:solidFill>
              <a:schemeClr val="bg1">
                <a:lumMod val="50000"/>
              </a:schemeClr>
            </a:solidFill>
          </a:ln>
        </p:spPr>
      </p:pic>
      <p:sp>
        <p:nvSpPr>
          <p:cNvPr id="8" name="Oval 7">
            <a:extLst>
              <a:ext uri="{FF2B5EF4-FFF2-40B4-BE49-F238E27FC236}">
                <a16:creationId xmlns:a16="http://schemas.microsoft.com/office/drawing/2014/main" id="{168F43A9-52D5-4B83-AD6A-B50838304238}"/>
              </a:ext>
            </a:extLst>
          </p:cNvPr>
          <p:cNvSpPr/>
          <p:nvPr/>
        </p:nvSpPr>
        <p:spPr>
          <a:xfrm>
            <a:off x="8125905" y="2922309"/>
            <a:ext cx="1564848" cy="12914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D9BA51-DA02-4D7A-A3F1-305732B0D684}"/>
              </a:ext>
            </a:extLst>
          </p:cNvPr>
          <p:cNvSpPr txBox="1"/>
          <p:nvPr/>
        </p:nvSpPr>
        <p:spPr>
          <a:xfrm>
            <a:off x="4617130" y="292766"/>
            <a:ext cx="7372716" cy="1631216"/>
          </a:xfrm>
          <a:prstGeom prst="rect">
            <a:avLst/>
          </a:prstGeom>
          <a:solidFill>
            <a:schemeClr val="bg1"/>
          </a:solidFill>
          <a:ln w="25400">
            <a:solidFill>
              <a:schemeClr val="bg1">
                <a:lumMod val="50000"/>
              </a:schemeClr>
            </a:solidFill>
          </a:ln>
        </p:spPr>
        <p:txBody>
          <a:bodyPr wrap="square" rtlCol="0">
            <a:spAutoFit/>
          </a:bodyPr>
          <a:lstStyle/>
          <a:p>
            <a:pPr marL="342900" indent="-342900">
              <a:buFont typeface="Arial" panose="020B0604020202020204" pitchFamily="34" charset="0"/>
              <a:buChar char="•"/>
            </a:pPr>
            <a:r>
              <a:rPr lang="en-US" sz="2000" dirty="0">
                <a:latin typeface="Garamond" panose="02020404030301010803" pitchFamily="18" charset="0"/>
              </a:rPr>
              <a:t>In 1978 </a:t>
            </a:r>
            <a:r>
              <a:rPr lang="en-US" sz="2000" dirty="0" err="1">
                <a:latin typeface="Garamond" panose="02020404030301010803" pitchFamily="18" charset="0"/>
              </a:rPr>
              <a:t>Huddlestun</a:t>
            </a:r>
            <a:r>
              <a:rPr lang="en-US" sz="2000" dirty="0">
                <a:latin typeface="Garamond" panose="02020404030301010803" pitchFamily="18" charset="0"/>
              </a:rPr>
              <a:t> &amp; Hetrick understood that the Tobacco Road Sand and Ocmulgee Formation represented a barrier island, sound/</a:t>
            </a:r>
            <a:r>
              <a:rPr lang="en-US" sz="2000" dirty="0" err="1">
                <a:latin typeface="Garamond" panose="02020404030301010803" pitchFamily="18" charset="0"/>
              </a:rPr>
              <a:t>lagoonal</a:t>
            </a:r>
            <a:r>
              <a:rPr lang="en-US" sz="2000" dirty="0">
                <a:latin typeface="Garamond" panose="02020404030301010803" pitchFamily="18" charset="0"/>
              </a:rPr>
              <a:t> environment in the late Jacksonian.</a:t>
            </a:r>
          </a:p>
          <a:p>
            <a:pPr marL="342900" indent="-342900">
              <a:buFont typeface="Arial" panose="020B0604020202020204" pitchFamily="34" charset="0"/>
              <a:buChar char="•"/>
            </a:pPr>
            <a:r>
              <a:rPr lang="en-US" sz="2000" dirty="0">
                <a:latin typeface="Garamond" panose="02020404030301010803" pitchFamily="18" charset="0"/>
              </a:rPr>
              <a:t>This environment didn’t exist at this location in the early Jacksonian when the Twiggs Clay was being deposited.  </a:t>
            </a:r>
          </a:p>
        </p:txBody>
      </p:sp>
      <p:sp>
        <p:nvSpPr>
          <p:cNvPr id="12" name="Star: 5 Points 11">
            <a:extLst>
              <a:ext uri="{FF2B5EF4-FFF2-40B4-BE49-F238E27FC236}">
                <a16:creationId xmlns:a16="http://schemas.microsoft.com/office/drawing/2014/main" id="{75D06F24-0054-4CE8-A048-491D022EAA6C}"/>
              </a:ext>
            </a:extLst>
          </p:cNvPr>
          <p:cNvSpPr/>
          <p:nvPr/>
        </p:nvSpPr>
        <p:spPr>
          <a:xfrm>
            <a:off x="9822730" y="4713403"/>
            <a:ext cx="273377" cy="235670"/>
          </a:xfrm>
          <a:prstGeom prst="star5">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597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42D7201-4E0E-4C20-A751-35C96259B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14" y="110620"/>
            <a:ext cx="5396078" cy="4895013"/>
          </a:xfrm>
          <a:prstGeom prst="rect">
            <a:avLst/>
          </a:prstGeom>
          <a:ln w="25400">
            <a:solidFill>
              <a:schemeClr val="bg1">
                <a:lumMod val="50000"/>
              </a:schemeClr>
            </a:solidFill>
          </a:ln>
        </p:spPr>
      </p:pic>
      <p:sp>
        <p:nvSpPr>
          <p:cNvPr id="2" name="TextBox 1">
            <a:extLst>
              <a:ext uri="{FF2B5EF4-FFF2-40B4-BE49-F238E27FC236}">
                <a16:creationId xmlns:a16="http://schemas.microsoft.com/office/drawing/2014/main" id="{C19B2027-46E6-4D52-AB8F-EE6F960E9F65}"/>
              </a:ext>
            </a:extLst>
          </p:cNvPr>
          <p:cNvSpPr txBox="1"/>
          <p:nvPr/>
        </p:nvSpPr>
        <p:spPr>
          <a:xfrm>
            <a:off x="5919172" y="127436"/>
            <a:ext cx="6074007" cy="523220"/>
          </a:xfrm>
          <a:prstGeom prst="rect">
            <a:avLst/>
          </a:prstGeom>
          <a:solidFill>
            <a:schemeClr val="bg1"/>
          </a:solidFill>
          <a:ln w="25400">
            <a:solidFill>
              <a:schemeClr val="bg1">
                <a:lumMod val="50000"/>
              </a:schemeClr>
            </a:solidFill>
          </a:ln>
        </p:spPr>
        <p:txBody>
          <a:bodyPr wrap="square" rtlCol="0">
            <a:spAutoFit/>
          </a:bodyPr>
          <a:lstStyle/>
          <a:p>
            <a:pPr algn="ctr"/>
            <a:r>
              <a:rPr lang="en-US" sz="2800" dirty="0">
                <a:latin typeface="Garamond" panose="02020404030301010803" pitchFamily="18" charset="0"/>
              </a:rPr>
              <a:t>Oaky Woods, Fossil Ridge</a:t>
            </a:r>
          </a:p>
        </p:txBody>
      </p:sp>
      <p:sp>
        <p:nvSpPr>
          <p:cNvPr id="4" name="TextBox 3">
            <a:extLst>
              <a:ext uri="{FF2B5EF4-FFF2-40B4-BE49-F238E27FC236}">
                <a16:creationId xmlns:a16="http://schemas.microsoft.com/office/drawing/2014/main" id="{511C485D-5881-4AEB-8FDA-8DB7D1820BD2}"/>
              </a:ext>
            </a:extLst>
          </p:cNvPr>
          <p:cNvSpPr txBox="1"/>
          <p:nvPr/>
        </p:nvSpPr>
        <p:spPr>
          <a:xfrm>
            <a:off x="5806911" y="1085354"/>
            <a:ext cx="1376314" cy="3139321"/>
          </a:xfrm>
          <a:prstGeom prst="rect">
            <a:avLst/>
          </a:prstGeom>
          <a:solidFill>
            <a:schemeClr val="bg1"/>
          </a:solidFill>
          <a:ln w="25400">
            <a:solidFill>
              <a:schemeClr val="bg1">
                <a:lumMod val="50000"/>
              </a:schemeClr>
            </a:solidFill>
          </a:ln>
        </p:spPr>
        <p:txBody>
          <a:bodyPr wrap="square" rtlCol="0">
            <a:spAutoFit/>
          </a:bodyPr>
          <a:lstStyle/>
          <a:p>
            <a:pPr algn="ctr"/>
            <a:r>
              <a:rPr lang="en-US" dirty="0">
                <a:latin typeface="Garamond" panose="02020404030301010803" pitchFamily="18" charset="0"/>
              </a:rPr>
              <a:t>Within the circle of the map at left is a ridge in Oaky Woods which shows a barrier island environment during the Late Eocene.</a:t>
            </a:r>
          </a:p>
        </p:txBody>
      </p:sp>
      <p:sp>
        <p:nvSpPr>
          <p:cNvPr id="5" name="TextBox 4">
            <a:extLst>
              <a:ext uri="{FF2B5EF4-FFF2-40B4-BE49-F238E27FC236}">
                <a16:creationId xmlns:a16="http://schemas.microsoft.com/office/drawing/2014/main" id="{29799B05-6EC0-4DEA-9429-208DE609A7E0}"/>
              </a:ext>
            </a:extLst>
          </p:cNvPr>
          <p:cNvSpPr txBox="1"/>
          <p:nvPr/>
        </p:nvSpPr>
        <p:spPr>
          <a:xfrm>
            <a:off x="302514" y="5193148"/>
            <a:ext cx="5396078" cy="646331"/>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Locations 1 &amp; 4 reveal the Tobacco Road Sand underlain by the Twiggs Clay.</a:t>
            </a:r>
          </a:p>
        </p:txBody>
      </p:sp>
      <p:sp>
        <p:nvSpPr>
          <p:cNvPr id="6" name="TextBox 5">
            <a:extLst>
              <a:ext uri="{FF2B5EF4-FFF2-40B4-BE49-F238E27FC236}">
                <a16:creationId xmlns:a16="http://schemas.microsoft.com/office/drawing/2014/main" id="{2BF1A20C-147F-47B3-8E4D-2B21C74DE70A}"/>
              </a:ext>
            </a:extLst>
          </p:cNvPr>
          <p:cNvSpPr txBox="1"/>
          <p:nvPr/>
        </p:nvSpPr>
        <p:spPr>
          <a:xfrm>
            <a:off x="302514" y="6001061"/>
            <a:ext cx="5396078" cy="646331"/>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Location 2 &amp; 3 (North of the circle)  show the Ocmulgee Formation outcrops, also underlain by the Twiggs Clay.</a:t>
            </a:r>
          </a:p>
        </p:txBody>
      </p:sp>
      <p:sp>
        <p:nvSpPr>
          <p:cNvPr id="7" name="TextBox 6">
            <a:extLst>
              <a:ext uri="{FF2B5EF4-FFF2-40B4-BE49-F238E27FC236}">
                <a16:creationId xmlns:a16="http://schemas.microsoft.com/office/drawing/2014/main" id="{5EACF7A2-C28D-426B-986A-045E26F4B6FB}"/>
              </a:ext>
            </a:extLst>
          </p:cNvPr>
          <p:cNvSpPr txBox="1"/>
          <p:nvPr/>
        </p:nvSpPr>
        <p:spPr>
          <a:xfrm>
            <a:off x="5919172" y="5925440"/>
            <a:ext cx="6074006" cy="646331"/>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Locations 1 &amp; 4 show shoreward sediments.</a:t>
            </a:r>
          </a:p>
          <a:p>
            <a:r>
              <a:rPr lang="en-US" dirty="0">
                <a:latin typeface="Garamond" panose="02020404030301010803" pitchFamily="18" charset="0"/>
              </a:rPr>
              <a:t>Locations 2 &amp; 3 show seaward sediments.</a:t>
            </a:r>
            <a:endParaRPr lang="en-US" dirty="0"/>
          </a:p>
        </p:txBody>
      </p:sp>
      <p:pic>
        <p:nvPicPr>
          <p:cNvPr id="9" name="Picture 8" descr="A picture containing food&#10;&#10;Description automatically generated">
            <a:extLst>
              <a:ext uri="{FF2B5EF4-FFF2-40B4-BE49-F238E27FC236}">
                <a16:creationId xmlns:a16="http://schemas.microsoft.com/office/drawing/2014/main" id="{9AF502BE-6291-4A33-BF9B-B8F64EA27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597" y="954560"/>
            <a:ext cx="4613581" cy="4682670"/>
          </a:xfrm>
          <a:prstGeom prst="rect">
            <a:avLst/>
          </a:prstGeom>
          <a:ln w="25400">
            <a:solidFill>
              <a:schemeClr val="bg1">
                <a:lumMod val="50000"/>
              </a:schemeClr>
            </a:solidFill>
          </a:ln>
        </p:spPr>
      </p:pic>
    </p:spTree>
    <p:extLst>
      <p:ext uri="{BB962C8B-B14F-4D97-AF65-F5344CB8AC3E}">
        <p14:creationId xmlns:p14="http://schemas.microsoft.com/office/powerpoint/2010/main" val="3428331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EA12D-0F4F-45D7-B614-C0D5E182730A}"/>
              </a:ext>
            </a:extLst>
          </p:cNvPr>
          <p:cNvSpPr/>
          <p:nvPr/>
        </p:nvSpPr>
        <p:spPr>
          <a:xfrm>
            <a:off x="3629320" y="71140"/>
            <a:ext cx="8562680" cy="923330"/>
          </a:xfrm>
          <a:prstGeom prst="rect">
            <a:avLst/>
          </a:prstGeom>
          <a:solidFill>
            <a:schemeClr val="bg1"/>
          </a:solidFill>
          <a:ln w="25400">
            <a:solidFill>
              <a:schemeClr val="bg1">
                <a:lumMod val="50000"/>
              </a:schemeClr>
            </a:solidFill>
          </a:ln>
        </p:spPr>
        <p:txBody>
          <a:bodyPr wrap="square">
            <a:spAutoFit/>
          </a:bodyPr>
          <a:lstStyle/>
          <a:p>
            <a:pPr lvl="0"/>
            <a:r>
              <a:rPr lang="en-US" b="1" dirty="0">
                <a:solidFill>
                  <a:prstClr val="black"/>
                </a:solidFill>
                <a:latin typeface="Garamond" panose="02020404030301010803" pitchFamily="18" charset="0"/>
              </a:rPr>
              <a:t>Staircase Stream:  </a:t>
            </a:r>
          </a:p>
          <a:p>
            <a:pPr lvl="0"/>
            <a:r>
              <a:rPr lang="en-US" dirty="0">
                <a:solidFill>
                  <a:prstClr val="black"/>
                </a:solidFill>
                <a:latin typeface="Garamond" panose="02020404030301010803" pitchFamily="18" charset="0"/>
              </a:rPr>
              <a:t>A rainfed erosional stream on the northeast side of Fossil Ridge in Oaky woods. The stream has carved a series of features and grottos which reveal the stratigraphy of the ridge.</a:t>
            </a:r>
          </a:p>
        </p:txBody>
      </p:sp>
      <p:pic>
        <p:nvPicPr>
          <p:cNvPr id="4" name="Picture 3" descr="A tree in a forest&#10;&#10;Description automatically generated">
            <a:extLst>
              <a:ext uri="{FF2B5EF4-FFF2-40B4-BE49-F238E27FC236}">
                <a16:creationId xmlns:a16="http://schemas.microsoft.com/office/drawing/2014/main" id="{08D59402-A304-49BF-B99C-DD9D7D3B8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9" y="120411"/>
            <a:ext cx="3399222" cy="6640919"/>
          </a:xfrm>
          <a:prstGeom prst="rect">
            <a:avLst/>
          </a:prstGeom>
          <a:ln w="25400">
            <a:solidFill>
              <a:schemeClr val="bg1">
                <a:lumMod val="50000"/>
              </a:schemeClr>
            </a:solidFill>
          </a:ln>
        </p:spPr>
      </p:pic>
      <p:pic>
        <p:nvPicPr>
          <p:cNvPr id="9" name="Picture 8" descr="A close up of a rock&#10;&#10;Description automatically generated">
            <a:extLst>
              <a:ext uri="{FF2B5EF4-FFF2-40B4-BE49-F238E27FC236}">
                <a16:creationId xmlns:a16="http://schemas.microsoft.com/office/drawing/2014/main" id="{EB520F48-5FEB-4405-BBC5-105B67873F45}"/>
              </a:ext>
            </a:extLst>
          </p:cNvPr>
          <p:cNvPicPr>
            <a:picLocks noChangeAspect="1"/>
          </p:cNvPicPr>
          <p:nvPr/>
        </p:nvPicPr>
        <p:blipFill rotWithShape="1">
          <a:blip r:embed="rId3">
            <a:extLst>
              <a:ext uri="{28A0092B-C50C-407E-A947-70E740481C1C}">
                <a14:useLocalDpi xmlns:a14="http://schemas.microsoft.com/office/drawing/2010/main" val="0"/>
              </a:ext>
            </a:extLst>
          </a:blip>
          <a:srcRect b="35019"/>
          <a:stretch/>
        </p:blipFill>
        <p:spPr>
          <a:xfrm>
            <a:off x="4124228" y="1060369"/>
            <a:ext cx="3926264" cy="5687075"/>
          </a:xfrm>
          <a:prstGeom prst="rect">
            <a:avLst/>
          </a:prstGeom>
          <a:ln w="25400">
            <a:solidFill>
              <a:schemeClr val="bg1">
                <a:lumMod val="50000"/>
              </a:schemeClr>
            </a:solidFill>
          </a:ln>
        </p:spPr>
      </p:pic>
      <p:sp>
        <p:nvSpPr>
          <p:cNvPr id="10" name="TextBox 9">
            <a:extLst>
              <a:ext uri="{FF2B5EF4-FFF2-40B4-BE49-F238E27FC236}">
                <a16:creationId xmlns:a16="http://schemas.microsoft.com/office/drawing/2014/main" id="{F18A9C64-23EF-4EEC-8AD3-DE9E55C30697}"/>
              </a:ext>
            </a:extLst>
          </p:cNvPr>
          <p:cNvSpPr txBox="1"/>
          <p:nvPr/>
        </p:nvSpPr>
        <p:spPr>
          <a:xfrm>
            <a:off x="4311865" y="6285952"/>
            <a:ext cx="886781" cy="338554"/>
          </a:xfrm>
          <a:prstGeom prst="rect">
            <a:avLst/>
          </a:prstGeom>
          <a:solidFill>
            <a:schemeClr val="bg1"/>
          </a:solidFill>
          <a:ln w="25400">
            <a:solidFill>
              <a:schemeClr val="bg1">
                <a:lumMod val="50000"/>
              </a:schemeClr>
            </a:solidFill>
          </a:ln>
        </p:spPr>
        <p:txBody>
          <a:bodyPr wrap="none" rtlCol="0">
            <a:spAutoFit/>
          </a:bodyPr>
          <a:lstStyle/>
          <a:p>
            <a:r>
              <a:rPr lang="en-US" sz="1600" dirty="0">
                <a:latin typeface="Garamond" panose="02020404030301010803" pitchFamily="18" charset="0"/>
              </a:rPr>
              <a:t>Grotto 1</a:t>
            </a:r>
          </a:p>
        </p:txBody>
      </p:sp>
      <p:pic>
        <p:nvPicPr>
          <p:cNvPr id="14" name="Picture 13" descr="A close up of a rock&#10;&#10;Description automatically generated">
            <a:extLst>
              <a:ext uri="{FF2B5EF4-FFF2-40B4-BE49-F238E27FC236}">
                <a16:creationId xmlns:a16="http://schemas.microsoft.com/office/drawing/2014/main" id="{39685019-E0C0-4670-A766-2E59A0F3B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5383" y="1060369"/>
            <a:ext cx="3258960" cy="2444221"/>
          </a:xfrm>
          <a:prstGeom prst="rect">
            <a:avLst/>
          </a:prstGeom>
          <a:ln w="25400">
            <a:solidFill>
              <a:schemeClr val="bg1">
                <a:lumMod val="50000"/>
              </a:schemeClr>
            </a:solidFill>
          </a:ln>
        </p:spPr>
      </p:pic>
      <p:sp>
        <p:nvSpPr>
          <p:cNvPr id="15" name="TextBox 14">
            <a:extLst>
              <a:ext uri="{FF2B5EF4-FFF2-40B4-BE49-F238E27FC236}">
                <a16:creationId xmlns:a16="http://schemas.microsoft.com/office/drawing/2014/main" id="{6C6EC482-3820-4451-8186-E5FE43680499}"/>
              </a:ext>
            </a:extLst>
          </p:cNvPr>
          <p:cNvSpPr txBox="1"/>
          <p:nvPr/>
        </p:nvSpPr>
        <p:spPr>
          <a:xfrm>
            <a:off x="10958659" y="2986392"/>
            <a:ext cx="933254" cy="338554"/>
          </a:xfrm>
          <a:prstGeom prst="rect">
            <a:avLst/>
          </a:prstGeom>
          <a:solidFill>
            <a:schemeClr val="bg1"/>
          </a:solidFill>
          <a:ln w="25400">
            <a:solidFill>
              <a:schemeClr val="bg1">
                <a:lumMod val="50000"/>
              </a:schemeClr>
            </a:solidFill>
          </a:ln>
        </p:spPr>
        <p:txBody>
          <a:bodyPr wrap="square" rtlCol="0">
            <a:spAutoFit/>
          </a:bodyPr>
          <a:lstStyle/>
          <a:p>
            <a:r>
              <a:rPr lang="en-US" sz="1600" dirty="0">
                <a:latin typeface="Garamond" panose="02020404030301010803" pitchFamily="18" charset="0"/>
              </a:rPr>
              <a:t>Grotto 2</a:t>
            </a:r>
          </a:p>
        </p:txBody>
      </p:sp>
      <p:pic>
        <p:nvPicPr>
          <p:cNvPr id="16" name="Picture 15">
            <a:extLst>
              <a:ext uri="{FF2B5EF4-FFF2-40B4-BE49-F238E27FC236}">
                <a16:creationId xmlns:a16="http://schemas.microsoft.com/office/drawing/2014/main" id="{266B7F2D-143C-4C9E-A51A-D6D4F67224A4}"/>
              </a:ext>
            </a:extLst>
          </p:cNvPr>
          <p:cNvPicPr>
            <a:picLocks noChangeAspect="1"/>
          </p:cNvPicPr>
          <p:nvPr/>
        </p:nvPicPr>
        <p:blipFill rotWithShape="1">
          <a:blip r:embed="rId5"/>
          <a:srcRect t="6909" b="36459"/>
          <a:stretch/>
        </p:blipFill>
        <p:spPr>
          <a:xfrm>
            <a:off x="8823489" y="3610935"/>
            <a:ext cx="3154784" cy="3176226"/>
          </a:xfrm>
          <a:prstGeom prst="rect">
            <a:avLst/>
          </a:prstGeom>
          <a:ln w="25400">
            <a:solidFill>
              <a:schemeClr val="bg1">
                <a:lumMod val="50000"/>
              </a:schemeClr>
            </a:solidFill>
          </a:ln>
        </p:spPr>
      </p:pic>
      <p:sp>
        <p:nvSpPr>
          <p:cNvPr id="17" name="TextBox 16">
            <a:extLst>
              <a:ext uri="{FF2B5EF4-FFF2-40B4-BE49-F238E27FC236}">
                <a16:creationId xmlns:a16="http://schemas.microsoft.com/office/drawing/2014/main" id="{6C507B11-0F4E-4617-9B03-53D5F1741096}"/>
              </a:ext>
            </a:extLst>
          </p:cNvPr>
          <p:cNvSpPr txBox="1"/>
          <p:nvPr/>
        </p:nvSpPr>
        <p:spPr>
          <a:xfrm>
            <a:off x="10812544" y="6285952"/>
            <a:ext cx="933254" cy="338554"/>
          </a:xfrm>
          <a:prstGeom prst="rect">
            <a:avLst/>
          </a:prstGeom>
          <a:solidFill>
            <a:schemeClr val="bg1"/>
          </a:solidFill>
          <a:ln w="25400">
            <a:solidFill>
              <a:schemeClr val="bg1">
                <a:lumMod val="50000"/>
              </a:schemeClr>
            </a:solidFill>
          </a:ln>
        </p:spPr>
        <p:txBody>
          <a:bodyPr wrap="square" rtlCol="0">
            <a:spAutoFit/>
          </a:bodyPr>
          <a:lstStyle/>
          <a:p>
            <a:r>
              <a:rPr lang="en-US" sz="1600" dirty="0">
                <a:latin typeface="Garamond" panose="02020404030301010803" pitchFamily="18" charset="0"/>
              </a:rPr>
              <a:t>Grotto 3</a:t>
            </a:r>
          </a:p>
        </p:txBody>
      </p:sp>
    </p:spTree>
    <p:extLst>
      <p:ext uri="{BB962C8B-B14F-4D97-AF65-F5344CB8AC3E}">
        <p14:creationId xmlns:p14="http://schemas.microsoft.com/office/powerpoint/2010/main" val="242855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hat is standing in the grass&#10;&#10;Description automatically generated">
            <a:extLst>
              <a:ext uri="{FF2B5EF4-FFF2-40B4-BE49-F238E27FC236}">
                <a16:creationId xmlns:a16="http://schemas.microsoft.com/office/drawing/2014/main" id="{5DC7301F-691E-4E37-8516-55E7C0357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99" y="231397"/>
            <a:ext cx="3016606" cy="6395206"/>
          </a:xfrm>
          <a:prstGeom prst="rect">
            <a:avLst/>
          </a:prstGeom>
          <a:ln w="25400">
            <a:solidFill>
              <a:schemeClr val="bg1">
                <a:lumMod val="50000"/>
              </a:schemeClr>
            </a:solidFill>
          </a:ln>
        </p:spPr>
      </p:pic>
      <p:pic>
        <p:nvPicPr>
          <p:cNvPr id="10" name="Picture 9" descr="A close up of a map&#10;&#10;Description automatically generated">
            <a:extLst>
              <a:ext uri="{FF2B5EF4-FFF2-40B4-BE49-F238E27FC236}">
                <a16:creationId xmlns:a16="http://schemas.microsoft.com/office/drawing/2014/main" id="{B9F6301E-5FA4-4909-B6F5-69AB716CF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934" y="2874192"/>
            <a:ext cx="8681167" cy="3826291"/>
          </a:xfrm>
          <a:prstGeom prst="rect">
            <a:avLst/>
          </a:prstGeom>
          <a:ln w="25400">
            <a:solidFill>
              <a:schemeClr val="bg1">
                <a:lumMod val="50000"/>
              </a:schemeClr>
            </a:solidFill>
          </a:ln>
        </p:spPr>
      </p:pic>
      <p:pic>
        <p:nvPicPr>
          <p:cNvPr id="12" name="Picture 11" descr="A picture containing knife&#10;&#10;Description automatically generated">
            <a:extLst>
              <a:ext uri="{FF2B5EF4-FFF2-40B4-BE49-F238E27FC236}">
                <a16:creationId xmlns:a16="http://schemas.microsoft.com/office/drawing/2014/main" id="{F586A04B-2295-4284-81C4-DD43BCC78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537" y="341802"/>
            <a:ext cx="4243564" cy="2273259"/>
          </a:xfrm>
          <a:prstGeom prst="rect">
            <a:avLst/>
          </a:prstGeom>
          <a:ln w="25400">
            <a:solidFill>
              <a:schemeClr val="bg1">
                <a:lumMod val="50000"/>
              </a:schemeClr>
            </a:solidFill>
          </a:ln>
        </p:spPr>
      </p:pic>
      <p:sp>
        <p:nvSpPr>
          <p:cNvPr id="16" name="Rectangle 15">
            <a:extLst>
              <a:ext uri="{FF2B5EF4-FFF2-40B4-BE49-F238E27FC236}">
                <a16:creationId xmlns:a16="http://schemas.microsoft.com/office/drawing/2014/main" id="{771268F4-EEAE-4EA4-B8D3-5AE0DC3347E8}"/>
              </a:ext>
            </a:extLst>
          </p:cNvPr>
          <p:cNvSpPr/>
          <p:nvPr/>
        </p:nvSpPr>
        <p:spPr>
          <a:xfrm>
            <a:off x="3224222" y="285509"/>
            <a:ext cx="4516598" cy="2390134"/>
          </a:xfrm>
          <a:prstGeom prst="rect">
            <a:avLst/>
          </a:prstGeom>
          <a:solidFill>
            <a:schemeClr val="bg1">
              <a:lumMod val="9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9" name="TextBox 18">
            <a:extLst>
              <a:ext uri="{FF2B5EF4-FFF2-40B4-BE49-F238E27FC236}">
                <a16:creationId xmlns:a16="http://schemas.microsoft.com/office/drawing/2014/main" id="{A03C6C94-514F-4140-9B34-19079EA695E3}"/>
              </a:ext>
            </a:extLst>
          </p:cNvPr>
          <p:cNvSpPr txBox="1"/>
          <p:nvPr/>
        </p:nvSpPr>
        <p:spPr>
          <a:xfrm>
            <a:off x="3392935" y="346706"/>
            <a:ext cx="4278882" cy="2277547"/>
          </a:xfrm>
          <a:prstGeom prst="rect">
            <a:avLst/>
          </a:prstGeom>
          <a:noFill/>
        </p:spPr>
        <p:txBody>
          <a:bodyPr wrap="square" rtlCol="0">
            <a:spAutoFit/>
          </a:bodyPr>
          <a:lstStyle/>
          <a:p>
            <a:pPr algn="just"/>
            <a:r>
              <a:rPr lang="en-US" b="1" dirty="0">
                <a:latin typeface="Garamond" panose="02020404030301010803" pitchFamily="18" charset="0"/>
              </a:rPr>
              <a:t>In 2008 John Trussell of Save-Oaky-Woods asked for help in identifying a fossil that Boy Scouts found during a hike. </a:t>
            </a:r>
          </a:p>
          <a:p>
            <a:pPr algn="just"/>
            <a:endParaRPr lang="en-US" sz="800" b="1" dirty="0">
              <a:latin typeface="Garamond" panose="02020404030301010803" pitchFamily="18" charset="0"/>
            </a:endParaRPr>
          </a:p>
          <a:p>
            <a:pPr algn="just"/>
            <a:r>
              <a:rPr lang="en-US" b="1" dirty="0">
                <a:latin typeface="Garamond" panose="02020404030301010803" pitchFamily="18" charset="0"/>
              </a:rPr>
              <a:t>It was an end-of-tail vertebrae from a  large basilosaurid whale.</a:t>
            </a:r>
          </a:p>
          <a:p>
            <a:pPr algn="just"/>
            <a:endParaRPr lang="en-US" sz="800" b="1" dirty="0">
              <a:latin typeface="Garamond" panose="02020404030301010803" pitchFamily="18" charset="0"/>
            </a:endParaRPr>
          </a:p>
          <a:p>
            <a:pPr algn="just"/>
            <a:r>
              <a:rPr lang="en-US" b="1" dirty="0">
                <a:latin typeface="Garamond" panose="02020404030301010803" pitchFamily="18" charset="0"/>
              </a:rPr>
              <a:t>So I asked; “Where’d it come from?”</a:t>
            </a:r>
          </a:p>
        </p:txBody>
      </p:sp>
    </p:spTree>
    <p:extLst>
      <p:ext uri="{BB962C8B-B14F-4D97-AF65-F5344CB8AC3E}">
        <p14:creationId xmlns:p14="http://schemas.microsoft.com/office/powerpoint/2010/main" val="3512902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gn on the side of a rock&#10;&#10;Description automatically generated">
            <a:extLst>
              <a:ext uri="{FF2B5EF4-FFF2-40B4-BE49-F238E27FC236}">
                <a16:creationId xmlns:a16="http://schemas.microsoft.com/office/drawing/2014/main" id="{5C4F26D5-8D70-4752-84AE-48DB68B48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91" y="867265"/>
            <a:ext cx="3217337" cy="5843453"/>
          </a:xfrm>
          <a:prstGeom prst="rect">
            <a:avLst/>
          </a:prstGeom>
          <a:ln w="25400">
            <a:solidFill>
              <a:schemeClr val="bg1">
                <a:lumMod val="50000"/>
              </a:schemeClr>
            </a:solidFill>
          </a:ln>
        </p:spPr>
      </p:pic>
      <p:pic>
        <p:nvPicPr>
          <p:cNvPr id="3" name="Picture 2" descr="A close up of text on a white background&#10;&#10;Description automatically generated">
            <a:extLst>
              <a:ext uri="{FF2B5EF4-FFF2-40B4-BE49-F238E27FC236}">
                <a16:creationId xmlns:a16="http://schemas.microsoft.com/office/drawing/2014/main" id="{B5D02CE0-C147-40FC-993B-C44E1CCD7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328" y="142234"/>
            <a:ext cx="6938581" cy="6517569"/>
          </a:xfrm>
          <a:prstGeom prst="rect">
            <a:avLst/>
          </a:prstGeom>
          <a:ln w="25400">
            <a:solidFill>
              <a:schemeClr val="bg1">
                <a:lumMod val="50000"/>
              </a:schemeClr>
            </a:solidFill>
          </a:ln>
        </p:spPr>
      </p:pic>
      <p:sp>
        <p:nvSpPr>
          <p:cNvPr id="4" name="TextBox 3">
            <a:extLst>
              <a:ext uri="{FF2B5EF4-FFF2-40B4-BE49-F238E27FC236}">
                <a16:creationId xmlns:a16="http://schemas.microsoft.com/office/drawing/2014/main" id="{489EBEFB-0C8A-450C-9414-5122480ABBD5}"/>
              </a:ext>
            </a:extLst>
          </p:cNvPr>
          <p:cNvSpPr txBox="1"/>
          <p:nvPr/>
        </p:nvSpPr>
        <p:spPr>
          <a:xfrm>
            <a:off x="3499438" y="247410"/>
            <a:ext cx="1471880" cy="6463308"/>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In Grotto 1 the Tobacco Road Sand/ Twiggs Clay Horizon is between bed 3 &amp; 4. </a:t>
            </a:r>
          </a:p>
          <a:p>
            <a:endParaRPr lang="en-US" dirty="0">
              <a:latin typeface="Garamond" panose="02020404030301010803" pitchFamily="18" charset="0"/>
            </a:endParaRPr>
          </a:p>
          <a:p>
            <a:r>
              <a:rPr lang="en-US" dirty="0">
                <a:latin typeface="Garamond" panose="02020404030301010803" pitchFamily="18" charset="0"/>
              </a:rPr>
              <a:t>This is also the early/late Jacksonian horizon.</a:t>
            </a:r>
          </a:p>
          <a:p>
            <a:endParaRPr lang="en-US" dirty="0">
              <a:latin typeface="Garamond" panose="02020404030301010803" pitchFamily="18" charset="0"/>
            </a:endParaRPr>
          </a:p>
          <a:p>
            <a:pPr lvl="0"/>
            <a:r>
              <a:rPr lang="en-US" dirty="0">
                <a:solidFill>
                  <a:prstClr val="black"/>
                </a:solidFill>
                <a:latin typeface="Garamond" panose="02020404030301010803" pitchFamily="18" charset="0"/>
              </a:rPr>
              <a:t>It’s interesting to see how the normally consistent Twiggs Clay  shows many changes as we continue down the facie.  </a:t>
            </a:r>
            <a:endParaRPr lang="en-US" dirty="0">
              <a:latin typeface="Garamond" panose="02020404030301010803" pitchFamily="18" charset="0"/>
            </a:endParaRPr>
          </a:p>
        </p:txBody>
      </p:sp>
      <p:cxnSp>
        <p:nvCxnSpPr>
          <p:cNvPr id="10" name="Straight Arrow Connector 9">
            <a:extLst>
              <a:ext uri="{FF2B5EF4-FFF2-40B4-BE49-F238E27FC236}">
                <a16:creationId xmlns:a16="http://schemas.microsoft.com/office/drawing/2014/main" id="{53CE473F-5249-4D2A-8D34-F94BEB3EAC6E}"/>
              </a:ext>
            </a:extLst>
          </p:cNvPr>
          <p:cNvCxnSpPr>
            <a:cxnSpLocks/>
          </p:cNvCxnSpPr>
          <p:nvPr/>
        </p:nvCxnSpPr>
        <p:spPr>
          <a:xfrm>
            <a:off x="8608407" y="5344998"/>
            <a:ext cx="554447" cy="1885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E14A81C-7077-416C-97BD-B2D20249B025}"/>
              </a:ext>
            </a:extLst>
          </p:cNvPr>
          <p:cNvSpPr txBox="1"/>
          <p:nvPr/>
        </p:nvSpPr>
        <p:spPr>
          <a:xfrm>
            <a:off x="7405511" y="4807919"/>
            <a:ext cx="1202896" cy="923330"/>
          </a:xfrm>
          <a:prstGeom prst="rect">
            <a:avLst/>
          </a:prstGeom>
          <a:noFill/>
          <a:ln w="25400">
            <a:solidFill>
              <a:srgbClr val="FF0000"/>
            </a:solidFill>
          </a:ln>
        </p:spPr>
        <p:txBody>
          <a:bodyPr wrap="square" rtlCol="0">
            <a:spAutoFit/>
          </a:bodyPr>
          <a:lstStyle/>
          <a:p>
            <a:r>
              <a:rPr lang="en-US" dirty="0">
                <a:solidFill>
                  <a:srgbClr val="FF0000"/>
                </a:solidFill>
                <a:latin typeface="Garamond" panose="02020404030301010803" pitchFamily="18" charset="0"/>
              </a:rPr>
              <a:t>early/late</a:t>
            </a:r>
          </a:p>
          <a:p>
            <a:r>
              <a:rPr lang="en-US" dirty="0">
                <a:solidFill>
                  <a:srgbClr val="FF0000"/>
                </a:solidFill>
                <a:latin typeface="Garamond" panose="02020404030301010803" pitchFamily="18" charset="0"/>
              </a:rPr>
              <a:t>Jacksonian horizon</a:t>
            </a:r>
          </a:p>
        </p:txBody>
      </p:sp>
      <p:sp>
        <p:nvSpPr>
          <p:cNvPr id="7" name="TextBox 6">
            <a:extLst>
              <a:ext uri="{FF2B5EF4-FFF2-40B4-BE49-F238E27FC236}">
                <a16:creationId xmlns:a16="http://schemas.microsoft.com/office/drawing/2014/main" id="{9DD7C316-4C97-4DF0-BD9E-F648B7FAD91E}"/>
              </a:ext>
            </a:extLst>
          </p:cNvPr>
          <p:cNvSpPr txBox="1"/>
          <p:nvPr/>
        </p:nvSpPr>
        <p:spPr>
          <a:xfrm>
            <a:off x="144091" y="238815"/>
            <a:ext cx="3217337" cy="400110"/>
          </a:xfrm>
          <a:prstGeom prst="rect">
            <a:avLst/>
          </a:prstGeom>
          <a:solidFill>
            <a:schemeClr val="bg1"/>
          </a:solidFill>
          <a:ln w="25400">
            <a:solidFill>
              <a:schemeClr val="bg1">
                <a:lumMod val="50000"/>
              </a:schemeClr>
            </a:solidFill>
          </a:ln>
        </p:spPr>
        <p:txBody>
          <a:bodyPr wrap="square" rtlCol="0">
            <a:spAutoFit/>
          </a:bodyPr>
          <a:lstStyle/>
          <a:p>
            <a:pPr algn="ctr"/>
            <a:r>
              <a:rPr lang="en-US" sz="2000" b="1" dirty="0">
                <a:latin typeface="Garamond" panose="02020404030301010803" pitchFamily="18" charset="0"/>
              </a:rPr>
              <a:t>Staircase Stream; Grotto 1</a:t>
            </a:r>
          </a:p>
        </p:txBody>
      </p:sp>
    </p:spTree>
    <p:extLst>
      <p:ext uri="{BB962C8B-B14F-4D97-AF65-F5344CB8AC3E}">
        <p14:creationId xmlns:p14="http://schemas.microsoft.com/office/powerpoint/2010/main" val="2627934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D1796814-B360-4117-B24F-936B5A4BA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 y="780459"/>
            <a:ext cx="6372781" cy="5986101"/>
          </a:xfrm>
          <a:prstGeom prst="rect">
            <a:avLst/>
          </a:prstGeom>
          <a:ln w="25400">
            <a:solidFill>
              <a:schemeClr val="bg1">
                <a:lumMod val="50000"/>
              </a:schemeClr>
            </a:solidFill>
          </a:ln>
        </p:spPr>
      </p:pic>
      <p:pic>
        <p:nvPicPr>
          <p:cNvPr id="7" name="Picture 6" descr="A screenshot of a cell phone&#10;&#10;Description automatically generated">
            <a:extLst>
              <a:ext uri="{FF2B5EF4-FFF2-40B4-BE49-F238E27FC236}">
                <a16:creationId xmlns:a16="http://schemas.microsoft.com/office/drawing/2014/main" id="{F8BEE7DB-9AE2-48F1-8BBC-7AC81E34C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963" y="57377"/>
            <a:ext cx="5579457" cy="6709183"/>
          </a:xfrm>
          <a:prstGeom prst="rect">
            <a:avLst/>
          </a:prstGeom>
          <a:ln w="25400">
            <a:solidFill>
              <a:schemeClr val="bg1">
                <a:lumMod val="50000"/>
              </a:schemeClr>
            </a:solidFill>
          </a:ln>
        </p:spPr>
      </p:pic>
      <p:sp>
        <p:nvSpPr>
          <p:cNvPr id="2" name="TextBox 1">
            <a:extLst>
              <a:ext uri="{FF2B5EF4-FFF2-40B4-BE49-F238E27FC236}">
                <a16:creationId xmlns:a16="http://schemas.microsoft.com/office/drawing/2014/main" id="{D1BEBB8C-E78E-4EFD-BBDC-08A92F828CB0}"/>
              </a:ext>
            </a:extLst>
          </p:cNvPr>
          <p:cNvSpPr txBox="1"/>
          <p:nvPr/>
        </p:nvSpPr>
        <p:spPr>
          <a:xfrm>
            <a:off x="84579" y="91440"/>
            <a:ext cx="6372781" cy="523220"/>
          </a:xfrm>
          <a:prstGeom prst="rect">
            <a:avLst/>
          </a:prstGeom>
          <a:solidFill>
            <a:schemeClr val="bg1"/>
          </a:solidFill>
          <a:ln w="25400">
            <a:solidFill>
              <a:schemeClr val="bg1">
                <a:lumMod val="50000"/>
              </a:schemeClr>
            </a:solidFill>
          </a:ln>
        </p:spPr>
        <p:txBody>
          <a:bodyPr wrap="square" rtlCol="0">
            <a:spAutoFit/>
          </a:bodyPr>
          <a:lstStyle/>
          <a:p>
            <a:pPr algn="ctr"/>
            <a:r>
              <a:rPr lang="en-US" sz="2800" b="1" dirty="0">
                <a:latin typeface="Garamond" panose="02020404030301010803" pitchFamily="18" charset="0"/>
              </a:rPr>
              <a:t>Grotto 1</a:t>
            </a:r>
          </a:p>
        </p:txBody>
      </p:sp>
    </p:spTree>
    <p:extLst>
      <p:ext uri="{BB962C8B-B14F-4D97-AF65-F5344CB8AC3E}">
        <p14:creationId xmlns:p14="http://schemas.microsoft.com/office/powerpoint/2010/main" val="3951934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ign, grass, rock&#10;&#10;Description automatically generated">
            <a:extLst>
              <a:ext uri="{FF2B5EF4-FFF2-40B4-BE49-F238E27FC236}">
                <a16:creationId xmlns:a16="http://schemas.microsoft.com/office/drawing/2014/main" id="{F28E4A02-E878-4B2D-9999-76D7D8B5F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28" y="820133"/>
            <a:ext cx="3612294" cy="5958740"/>
          </a:xfrm>
          <a:prstGeom prst="rect">
            <a:avLst/>
          </a:prstGeom>
          <a:ln w="25400">
            <a:solidFill>
              <a:schemeClr val="bg1">
                <a:lumMod val="50000"/>
              </a:schemeClr>
            </a:solidFill>
          </a:ln>
        </p:spPr>
      </p:pic>
      <p:pic>
        <p:nvPicPr>
          <p:cNvPr id="7" name="Picture 6" descr="A close up of a map&#10;&#10;Description automatically generated">
            <a:extLst>
              <a:ext uri="{FF2B5EF4-FFF2-40B4-BE49-F238E27FC236}">
                <a16:creationId xmlns:a16="http://schemas.microsoft.com/office/drawing/2014/main" id="{B11E0EBC-5D4A-4272-85CC-14C41B1F3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817" y="228600"/>
            <a:ext cx="5752799" cy="6400799"/>
          </a:xfrm>
          <a:prstGeom prst="rect">
            <a:avLst/>
          </a:prstGeom>
          <a:ln w="25400">
            <a:solidFill>
              <a:schemeClr val="bg1">
                <a:lumMod val="50000"/>
              </a:schemeClr>
            </a:solidFill>
          </a:ln>
        </p:spPr>
      </p:pic>
      <p:sp>
        <p:nvSpPr>
          <p:cNvPr id="8" name="TextBox 7">
            <a:extLst>
              <a:ext uri="{FF2B5EF4-FFF2-40B4-BE49-F238E27FC236}">
                <a16:creationId xmlns:a16="http://schemas.microsoft.com/office/drawing/2014/main" id="{33D115AC-0EC6-4365-96E7-5906E07D4FA3}"/>
              </a:ext>
            </a:extLst>
          </p:cNvPr>
          <p:cNvSpPr txBox="1"/>
          <p:nvPr/>
        </p:nvSpPr>
        <p:spPr>
          <a:xfrm>
            <a:off x="124828" y="228600"/>
            <a:ext cx="6011109" cy="461665"/>
          </a:xfrm>
          <a:prstGeom prst="rect">
            <a:avLst/>
          </a:prstGeom>
          <a:solidFill>
            <a:schemeClr val="bg1"/>
          </a:solidFill>
          <a:ln w="25400">
            <a:solidFill>
              <a:schemeClr val="bg1">
                <a:lumMod val="50000"/>
              </a:schemeClr>
            </a:solidFill>
          </a:ln>
        </p:spPr>
        <p:txBody>
          <a:bodyPr wrap="square" rtlCol="0">
            <a:spAutoFit/>
          </a:bodyPr>
          <a:lstStyle/>
          <a:p>
            <a:pPr algn="ctr"/>
            <a:r>
              <a:rPr lang="en-US" sz="2400" b="1" dirty="0">
                <a:latin typeface="Garamond" panose="02020404030301010803" pitchFamily="18" charset="0"/>
              </a:rPr>
              <a:t>Staircase Stream, Grotto 2</a:t>
            </a:r>
          </a:p>
        </p:txBody>
      </p:sp>
      <p:sp>
        <p:nvSpPr>
          <p:cNvPr id="9" name="TextBox 8">
            <a:extLst>
              <a:ext uri="{FF2B5EF4-FFF2-40B4-BE49-F238E27FC236}">
                <a16:creationId xmlns:a16="http://schemas.microsoft.com/office/drawing/2014/main" id="{DD9071D4-E99E-41F3-9443-9D235E96F666}"/>
              </a:ext>
            </a:extLst>
          </p:cNvPr>
          <p:cNvSpPr txBox="1"/>
          <p:nvPr/>
        </p:nvSpPr>
        <p:spPr>
          <a:xfrm>
            <a:off x="3896970" y="1198791"/>
            <a:ext cx="2218998" cy="5201424"/>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Grotto 2 shows the shift from the Late Jacksonian Tobacco Road Sand to early Jacksonian Twiggs Clay.</a:t>
            </a:r>
          </a:p>
          <a:p>
            <a:endParaRPr lang="en-US" sz="800" dirty="0">
              <a:latin typeface="Garamond" panose="02020404030301010803" pitchFamily="18" charset="0"/>
            </a:endParaRPr>
          </a:p>
          <a:p>
            <a:r>
              <a:rPr lang="en-US" dirty="0">
                <a:latin typeface="Garamond" panose="02020404030301010803" pitchFamily="18" charset="0"/>
              </a:rPr>
              <a:t>Here the Twiggs Clay is seen in its most typical form…</a:t>
            </a:r>
            <a:r>
              <a:rPr lang="en-US" dirty="0">
                <a:solidFill>
                  <a:prstClr val="black"/>
                </a:solidFill>
                <a:latin typeface="Garamond" panose="02020404030301010803" pitchFamily="18" charset="0"/>
              </a:rPr>
              <a:t>Very fine grains of clay as the last things to settle out of river borne sediments where the paleo- Ocmulgee River emptied into the sea somewhat off the shoreline in a very quite environment.</a:t>
            </a:r>
          </a:p>
        </p:txBody>
      </p:sp>
    </p:spTree>
    <p:extLst>
      <p:ext uri="{BB962C8B-B14F-4D97-AF65-F5344CB8AC3E}">
        <p14:creationId xmlns:p14="http://schemas.microsoft.com/office/powerpoint/2010/main" val="3830703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C173932F-FAF0-49FB-A562-D48EB6FFD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64" y="767260"/>
            <a:ext cx="5351280" cy="5954052"/>
          </a:xfrm>
          <a:prstGeom prst="rect">
            <a:avLst/>
          </a:prstGeom>
          <a:ln w="25400">
            <a:solidFill>
              <a:schemeClr val="bg1">
                <a:lumMod val="50000"/>
              </a:schemeClr>
            </a:solidFill>
          </a:ln>
        </p:spPr>
      </p:pic>
      <p:pic>
        <p:nvPicPr>
          <p:cNvPr id="5" name="Picture 4" descr="A screenshot of text&#10;&#10;Description automatically generated">
            <a:extLst>
              <a:ext uri="{FF2B5EF4-FFF2-40B4-BE49-F238E27FC236}">
                <a16:creationId xmlns:a16="http://schemas.microsoft.com/office/drawing/2014/main" id="{3B59B07D-D6DF-4A8A-B928-64C7BEC6C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206" y="146148"/>
            <a:ext cx="6245960" cy="6575163"/>
          </a:xfrm>
          <a:prstGeom prst="rect">
            <a:avLst/>
          </a:prstGeom>
          <a:ln w="25400">
            <a:solidFill>
              <a:schemeClr val="bg1">
                <a:lumMod val="50000"/>
              </a:schemeClr>
            </a:solidFill>
          </a:ln>
        </p:spPr>
      </p:pic>
      <p:sp>
        <p:nvSpPr>
          <p:cNvPr id="6" name="TextBox 5">
            <a:extLst>
              <a:ext uri="{FF2B5EF4-FFF2-40B4-BE49-F238E27FC236}">
                <a16:creationId xmlns:a16="http://schemas.microsoft.com/office/drawing/2014/main" id="{97B80E86-CC5A-4FCC-A0F9-FCE12C42D313}"/>
              </a:ext>
            </a:extLst>
          </p:cNvPr>
          <p:cNvSpPr txBox="1"/>
          <p:nvPr/>
        </p:nvSpPr>
        <p:spPr>
          <a:xfrm>
            <a:off x="134817" y="136689"/>
            <a:ext cx="5390828" cy="461665"/>
          </a:xfrm>
          <a:prstGeom prst="rect">
            <a:avLst/>
          </a:prstGeom>
          <a:solidFill>
            <a:schemeClr val="bg1"/>
          </a:solidFill>
          <a:ln w="25400">
            <a:solidFill>
              <a:schemeClr val="bg1">
                <a:lumMod val="50000"/>
              </a:schemeClr>
            </a:solidFill>
          </a:ln>
        </p:spPr>
        <p:txBody>
          <a:bodyPr wrap="square" rtlCol="0">
            <a:spAutoFit/>
          </a:bodyPr>
          <a:lstStyle/>
          <a:p>
            <a:pPr algn="ctr"/>
            <a:r>
              <a:rPr lang="en-US" sz="2400" b="1" dirty="0">
                <a:latin typeface="Garamond" panose="02020404030301010803" pitchFamily="18" charset="0"/>
              </a:rPr>
              <a:t>Grotto 2</a:t>
            </a:r>
          </a:p>
        </p:txBody>
      </p:sp>
    </p:spTree>
    <p:extLst>
      <p:ext uri="{BB962C8B-B14F-4D97-AF65-F5344CB8AC3E}">
        <p14:creationId xmlns:p14="http://schemas.microsoft.com/office/powerpoint/2010/main" val="1366462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fruit&#10;&#10;Description automatically generated">
            <a:extLst>
              <a:ext uri="{FF2B5EF4-FFF2-40B4-BE49-F238E27FC236}">
                <a16:creationId xmlns:a16="http://schemas.microsoft.com/office/drawing/2014/main" id="{821AA230-D482-4AAC-9B98-144B6E1F1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611" y="2790334"/>
            <a:ext cx="2758843" cy="3893270"/>
          </a:xfrm>
          <a:prstGeom prst="rect">
            <a:avLst/>
          </a:prstGeom>
          <a:ln w="25400">
            <a:solidFill>
              <a:schemeClr val="bg1">
                <a:lumMod val="50000"/>
              </a:schemeClr>
            </a:solidFill>
          </a:ln>
        </p:spPr>
      </p:pic>
      <p:pic>
        <p:nvPicPr>
          <p:cNvPr id="5" name="Picture 4" descr="A close up of a map&#10;&#10;Description automatically generated">
            <a:extLst>
              <a:ext uri="{FF2B5EF4-FFF2-40B4-BE49-F238E27FC236}">
                <a16:creationId xmlns:a16="http://schemas.microsoft.com/office/drawing/2014/main" id="{1D9E0614-AD38-4588-9796-DF1BDA4AF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986" y="235670"/>
            <a:ext cx="5566097" cy="4864232"/>
          </a:xfrm>
          <a:prstGeom prst="rect">
            <a:avLst/>
          </a:prstGeom>
          <a:ln w="25400">
            <a:solidFill>
              <a:schemeClr val="bg1">
                <a:lumMod val="50000"/>
              </a:schemeClr>
            </a:solidFill>
          </a:ln>
        </p:spPr>
      </p:pic>
      <p:pic>
        <p:nvPicPr>
          <p:cNvPr id="7" name="Picture 6" descr="A close up of a rock&#10;&#10;Description automatically generated">
            <a:extLst>
              <a:ext uri="{FF2B5EF4-FFF2-40B4-BE49-F238E27FC236}">
                <a16:creationId xmlns:a16="http://schemas.microsoft.com/office/drawing/2014/main" id="{AA3A674C-61F8-43C4-B00F-FC8F3501A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17" y="235670"/>
            <a:ext cx="3303014" cy="6447934"/>
          </a:xfrm>
          <a:prstGeom prst="rect">
            <a:avLst/>
          </a:prstGeom>
          <a:ln w="25400">
            <a:solidFill>
              <a:schemeClr val="bg1">
                <a:lumMod val="50000"/>
              </a:schemeClr>
            </a:solidFill>
          </a:ln>
        </p:spPr>
      </p:pic>
      <p:sp>
        <p:nvSpPr>
          <p:cNvPr id="8" name="TextBox 7">
            <a:extLst>
              <a:ext uri="{FF2B5EF4-FFF2-40B4-BE49-F238E27FC236}">
                <a16:creationId xmlns:a16="http://schemas.microsoft.com/office/drawing/2014/main" id="{7FEA17AA-9C17-4E72-A8A9-21D04E7F990C}"/>
              </a:ext>
            </a:extLst>
          </p:cNvPr>
          <p:cNvSpPr txBox="1"/>
          <p:nvPr/>
        </p:nvSpPr>
        <p:spPr>
          <a:xfrm>
            <a:off x="3495304" y="174396"/>
            <a:ext cx="2919456" cy="461665"/>
          </a:xfrm>
          <a:prstGeom prst="rect">
            <a:avLst/>
          </a:prstGeom>
          <a:solidFill>
            <a:schemeClr val="bg1"/>
          </a:solidFill>
          <a:ln w="25400">
            <a:solidFill>
              <a:schemeClr val="bg1">
                <a:lumMod val="50000"/>
              </a:schemeClr>
            </a:solidFill>
          </a:ln>
        </p:spPr>
        <p:txBody>
          <a:bodyPr wrap="square" rtlCol="0">
            <a:spAutoFit/>
          </a:bodyPr>
          <a:lstStyle/>
          <a:p>
            <a:pPr algn="ctr"/>
            <a:r>
              <a:rPr lang="en-US" sz="2400" b="1" dirty="0">
                <a:latin typeface="Garamond" panose="02020404030301010803" pitchFamily="18" charset="0"/>
              </a:rPr>
              <a:t>Grotto 3</a:t>
            </a:r>
          </a:p>
        </p:txBody>
      </p:sp>
      <p:sp>
        <p:nvSpPr>
          <p:cNvPr id="4" name="TextBox 3">
            <a:extLst>
              <a:ext uri="{FF2B5EF4-FFF2-40B4-BE49-F238E27FC236}">
                <a16:creationId xmlns:a16="http://schemas.microsoft.com/office/drawing/2014/main" id="{9B72339A-235C-4685-8BE7-11F8AEC7E90F}"/>
              </a:ext>
            </a:extLst>
          </p:cNvPr>
          <p:cNvSpPr txBox="1"/>
          <p:nvPr/>
        </p:nvSpPr>
        <p:spPr>
          <a:xfrm>
            <a:off x="6510986" y="5545112"/>
            <a:ext cx="5566097" cy="1077218"/>
          </a:xfrm>
          <a:prstGeom prst="rect">
            <a:avLst/>
          </a:prstGeom>
          <a:solidFill>
            <a:schemeClr val="bg1">
              <a:lumMod val="95000"/>
            </a:schemeClr>
          </a:solidFill>
          <a:ln w="25400">
            <a:solidFill>
              <a:schemeClr val="bg1">
                <a:lumMod val="50000"/>
              </a:schemeClr>
            </a:solidFill>
          </a:ln>
        </p:spPr>
        <p:txBody>
          <a:bodyPr wrap="square" rtlCol="0">
            <a:spAutoFit/>
          </a:bodyPr>
          <a:lstStyle/>
          <a:p>
            <a:pPr algn="ctr"/>
            <a:r>
              <a:rPr lang="en-US" sz="3200" b="1" dirty="0">
                <a:latin typeface="Garamond" panose="02020404030301010803" pitchFamily="18" charset="0"/>
              </a:rPr>
              <a:t>Bed 5, is likely a tempest (hurricane) deposit.</a:t>
            </a:r>
          </a:p>
        </p:txBody>
      </p:sp>
      <p:pic>
        <p:nvPicPr>
          <p:cNvPr id="6" name="Picture 5" descr="A close up of a rock&#10;&#10;Description automatically generated">
            <a:extLst>
              <a:ext uri="{FF2B5EF4-FFF2-40B4-BE49-F238E27FC236}">
                <a16:creationId xmlns:a16="http://schemas.microsoft.com/office/drawing/2014/main" id="{28533766-1202-4702-826C-0BF1DB85CB9A}"/>
              </a:ext>
            </a:extLst>
          </p:cNvPr>
          <p:cNvPicPr>
            <a:picLocks noChangeAspect="1"/>
          </p:cNvPicPr>
          <p:nvPr/>
        </p:nvPicPr>
        <p:blipFill rotWithShape="1">
          <a:blip r:embed="rId5">
            <a:extLst>
              <a:ext uri="{28A0092B-C50C-407E-A947-70E740481C1C}">
                <a14:useLocalDpi xmlns:a14="http://schemas.microsoft.com/office/drawing/2010/main" val="0"/>
              </a:ext>
            </a:extLst>
          </a:blip>
          <a:srcRect b="38021"/>
          <a:stretch/>
        </p:blipFill>
        <p:spPr>
          <a:xfrm>
            <a:off x="3751868" y="722542"/>
            <a:ext cx="2419942" cy="1964459"/>
          </a:xfrm>
          <a:prstGeom prst="rect">
            <a:avLst/>
          </a:prstGeom>
          <a:ln w="25400">
            <a:solidFill>
              <a:schemeClr val="bg1">
                <a:lumMod val="50000"/>
              </a:schemeClr>
            </a:solidFill>
          </a:ln>
        </p:spPr>
      </p:pic>
    </p:spTree>
    <p:extLst>
      <p:ext uri="{BB962C8B-B14F-4D97-AF65-F5344CB8AC3E}">
        <p14:creationId xmlns:p14="http://schemas.microsoft.com/office/powerpoint/2010/main" val="2609077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FEEE07D5-EB56-4B0F-BF05-12C42D08B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2" y="1762812"/>
            <a:ext cx="5571489" cy="4868944"/>
          </a:xfrm>
          <a:prstGeom prst="rect">
            <a:avLst/>
          </a:prstGeom>
          <a:ln w="25400">
            <a:solidFill>
              <a:schemeClr val="bg1">
                <a:lumMod val="50000"/>
              </a:schemeClr>
            </a:solidFill>
          </a:ln>
        </p:spPr>
      </p:pic>
      <p:pic>
        <p:nvPicPr>
          <p:cNvPr id="5" name="Picture 4" descr="A screenshot of text&#10;&#10;Description automatically generated">
            <a:extLst>
              <a:ext uri="{FF2B5EF4-FFF2-40B4-BE49-F238E27FC236}">
                <a16:creationId xmlns:a16="http://schemas.microsoft.com/office/drawing/2014/main" id="{9EE9A9D1-2AC6-4994-A915-2B82A134F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489" y="179109"/>
            <a:ext cx="6290925" cy="6452647"/>
          </a:xfrm>
          <a:prstGeom prst="rect">
            <a:avLst/>
          </a:prstGeom>
          <a:ln w="25400">
            <a:solidFill>
              <a:schemeClr val="bg1">
                <a:lumMod val="50000"/>
              </a:schemeClr>
            </a:solidFill>
          </a:ln>
        </p:spPr>
      </p:pic>
      <p:sp>
        <p:nvSpPr>
          <p:cNvPr id="6" name="TextBox 5">
            <a:extLst>
              <a:ext uri="{FF2B5EF4-FFF2-40B4-BE49-F238E27FC236}">
                <a16:creationId xmlns:a16="http://schemas.microsoft.com/office/drawing/2014/main" id="{AED4A6E4-5C14-4EA7-976E-5FFAFCEA9004}"/>
              </a:ext>
            </a:extLst>
          </p:cNvPr>
          <p:cNvSpPr txBox="1"/>
          <p:nvPr/>
        </p:nvSpPr>
        <p:spPr>
          <a:xfrm>
            <a:off x="173745" y="75415"/>
            <a:ext cx="5482336" cy="707886"/>
          </a:xfrm>
          <a:prstGeom prst="rect">
            <a:avLst/>
          </a:prstGeom>
          <a:solidFill>
            <a:schemeClr val="bg1"/>
          </a:solidFill>
          <a:ln w="25400">
            <a:solidFill>
              <a:schemeClr val="bg1">
                <a:lumMod val="50000"/>
              </a:schemeClr>
            </a:solidFill>
          </a:ln>
        </p:spPr>
        <p:txBody>
          <a:bodyPr wrap="square" rtlCol="0">
            <a:spAutoFit/>
          </a:bodyPr>
          <a:lstStyle/>
          <a:p>
            <a:pPr algn="ctr"/>
            <a:r>
              <a:rPr lang="en-US" sz="4000" b="1" dirty="0">
                <a:latin typeface="Garamond" panose="02020404030301010803" pitchFamily="18" charset="0"/>
              </a:rPr>
              <a:t>Grotto 3</a:t>
            </a:r>
          </a:p>
        </p:txBody>
      </p:sp>
    </p:spTree>
    <p:extLst>
      <p:ext uri="{BB962C8B-B14F-4D97-AF65-F5344CB8AC3E}">
        <p14:creationId xmlns:p14="http://schemas.microsoft.com/office/powerpoint/2010/main" val="2291959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B387C0-2F87-41F0-8B48-AFC75BD8BF9F}"/>
              </a:ext>
            </a:extLst>
          </p:cNvPr>
          <p:cNvPicPr>
            <a:picLocks noChangeAspect="1"/>
          </p:cNvPicPr>
          <p:nvPr/>
        </p:nvPicPr>
        <p:blipFill>
          <a:blip r:embed="rId2"/>
          <a:stretch>
            <a:fillRect/>
          </a:stretch>
        </p:blipFill>
        <p:spPr>
          <a:xfrm>
            <a:off x="5185058" y="1498862"/>
            <a:ext cx="2926346" cy="5202392"/>
          </a:xfrm>
          <a:prstGeom prst="rect">
            <a:avLst/>
          </a:prstGeom>
        </p:spPr>
      </p:pic>
      <p:pic>
        <p:nvPicPr>
          <p:cNvPr id="6" name="Picture 5" descr="A close up of an animal&#10;&#10;Description automatically generated">
            <a:extLst>
              <a:ext uri="{FF2B5EF4-FFF2-40B4-BE49-F238E27FC236}">
                <a16:creationId xmlns:a16="http://schemas.microsoft.com/office/drawing/2014/main" id="{4EEA4081-2D6D-4515-A897-F22D89551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18011" y="1546403"/>
            <a:ext cx="6646690" cy="3738763"/>
          </a:xfrm>
          <a:prstGeom prst="rect">
            <a:avLst/>
          </a:prstGeom>
        </p:spPr>
      </p:pic>
      <p:pic>
        <p:nvPicPr>
          <p:cNvPr id="8" name="Picture 7" descr="A close up of a rock&#10;&#10;Description automatically generated">
            <a:extLst>
              <a:ext uri="{FF2B5EF4-FFF2-40B4-BE49-F238E27FC236}">
                <a16:creationId xmlns:a16="http://schemas.microsoft.com/office/drawing/2014/main" id="{F6125C35-E204-44B6-871E-F5706FAB4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99710" y="2636315"/>
            <a:ext cx="5199785" cy="2924879"/>
          </a:xfrm>
          <a:prstGeom prst="rect">
            <a:avLst/>
          </a:prstGeom>
        </p:spPr>
      </p:pic>
      <p:sp>
        <p:nvSpPr>
          <p:cNvPr id="9" name="TextBox 8">
            <a:extLst>
              <a:ext uri="{FF2B5EF4-FFF2-40B4-BE49-F238E27FC236}">
                <a16:creationId xmlns:a16="http://schemas.microsoft.com/office/drawing/2014/main" id="{6F8A6653-7597-44A5-A3AE-571666F95185}"/>
              </a:ext>
            </a:extLst>
          </p:cNvPr>
          <p:cNvSpPr txBox="1"/>
          <p:nvPr/>
        </p:nvSpPr>
        <p:spPr>
          <a:xfrm>
            <a:off x="237744" y="118871"/>
            <a:ext cx="7784466" cy="923330"/>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As you move downstream keep an eye on the streambed where beautiful fossils often weather out &amp; make good photo opportunities. </a:t>
            </a:r>
          </a:p>
          <a:p>
            <a:r>
              <a:rPr lang="en-US" dirty="0">
                <a:latin typeface="Garamond" panose="02020404030301010803" pitchFamily="18" charset="0"/>
              </a:rPr>
              <a:t>It can be a strenuous hike which often involves scrambling up and down ravines.  </a:t>
            </a:r>
          </a:p>
        </p:txBody>
      </p:sp>
      <p:sp>
        <p:nvSpPr>
          <p:cNvPr id="10" name="TextBox 9">
            <a:extLst>
              <a:ext uri="{FF2B5EF4-FFF2-40B4-BE49-F238E27FC236}">
                <a16:creationId xmlns:a16="http://schemas.microsoft.com/office/drawing/2014/main" id="{4A62A3D2-8634-4810-AC33-F31ACA67800B}"/>
              </a:ext>
            </a:extLst>
          </p:cNvPr>
          <p:cNvSpPr txBox="1"/>
          <p:nvPr/>
        </p:nvSpPr>
        <p:spPr>
          <a:xfrm>
            <a:off x="3270604" y="2608749"/>
            <a:ext cx="1753883" cy="2646878"/>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In 2016 I stumbled onto this perfect, silicified, </a:t>
            </a:r>
            <a:r>
              <a:rPr lang="en-US" sz="2000" i="1" dirty="0">
                <a:latin typeface="Garamond" panose="02020404030301010803" pitchFamily="18" charset="0"/>
              </a:rPr>
              <a:t>Periarchus </a:t>
            </a:r>
            <a:r>
              <a:rPr lang="en-US" sz="2000" i="1" dirty="0" err="1">
                <a:latin typeface="Garamond" panose="02020404030301010803" pitchFamily="18" charset="0"/>
              </a:rPr>
              <a:t>quinquefarius</a:t>
            </a:r>
            <a:r>
              <a:rPr lang="en-US" dirty="0">
                <a:latin typeface="Garamond" panose="02020404030301010803" pitchFamily="18" charset="0"/>
              </a:rPr>
              <a:t>, lying among the leaf litter and chert ruble.</a:t>
            </a:r>
          </a:p>
        </p:txBody>
      </p:sp>
    </p:spTree>
    <p:extLst>
      <p:ext uri="{BB962C8B-B14F-4D97-AF65-F5344CB8AC3E}">
        <p14:creationId xmlns:p14="http://schemas.microsoft.com/office/powerpoint/2010/main" val="2116232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ree&#10;&#10;Description automatically generated">
            <a:extLst>
              <a:ext uri="{FF2B5EF4-FFF2-40B4-BE49-F238E27FC236}">
                <a16:creationId xmlns:a16="http://schemas.microsoft.com/office/drawing/2014/main" id="{3E3C42E4-3BC5-4CED-8005-3463CC62B8F6}"/>
              </a:ext>
            </a:extLst>
          </p:cNvPr>
          <p:cNvPicPr>
            <a:picLocks noChangeAspect="1"/>
          </p:cNvPicPr>
          <p:nvPr/>
        </p:nvPicPr>
        <p:blipFill rotWithShape="1">
          <a:blip r:embed="rId2">
            <a:extLst>
              <a:ext uri="{28A0092B-C50C-407E-A947-70E740481C1C}">
                <a14:useLocalDpi xmlns:a14="http://schemas.microsoft.com/office/drawing/2010/main" val="0"/>
              </a:ext>
            </a:extLst>
          </a:blip>
          <a:srcRect b="9160"/>
          <a:stretch/>
        </p:blipFill>
        <p:spPr>
          <a:xfrm>
            <a:off x="1146708" y="85342"/>
            <a:ext cx="3538414" cy="6687315"/>
          </a:xfrm>
          <a:prstGeom prst="rect">
            <a:avLst/>
          </a:prstGeom>
          <a:ln w="25400">
            <a:solidFill>
              <a:schemeClr val="bg1">
                <a:lumMod val="50000"/>
              </a:schemeClr>
            </a:solidFill>
          </a:ln>
        </p:spPr>
      </p:pic>
      <p:pic>
        <p:nvPicPr>
          <p:cNvPr id="5" name="Picture 4" descr="A close up of text on a white background&#10;&#10;Description automatically generated">
            <a:extLst>
              <a:ext uri="{FF2B5EF4-FFF2-40B4-BE49-F238E27FC236}">
                <a16:creationId xmlns:a16="http://schemas.microsoft.com/office/drawing/2014/main" id="{09BB1F7E-799D-4E82-BB1C-AD6EE1593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132" y="65782"/>
            <a:ext cx="7213336" cy="6695062"/>
          </a:xfrm>
          <a:prstGeom prst="rect">
            <a:avLst/>
          </a:prstGeom>
          <a:ln w="25400">
            <a:solidFill>
              <a:schemeClr val="bg1">
                <a:lumMod val="50000"/>
              </a:schemeClr>
            </a:solidFill>
          </a:ln>
        </p:spPr>
      </p:pic>
      <p:sp>
        <p:nvSpPr>
          <p:cNvPr id="6" name="TextBox 5">
            <a:extLst>
              <a:ext uri="{FF2B5EF4-FFF2-40B4-BE49-F238E27FC236}">
                <a16:creationId xmlns:a16="http://schemas.microsoft.com/office/drawing/2014/main" id="{7AB399A0-3D1F-407F-8051-2ACD1E9DF0C4}"/>
              </a:ext>
            </a:extLst>
          </p:cNvPr>
          <p:cNvSpPr txBox="1"/>
          <p:nvPr/>
        </p:nvSpPr>
        <p:spPr>
          <a:xfrm rot="16200000">
            <a:off x="-2747090" y="3126832"/>
            <a:ext cx="6706877" cy="584775"/>
          </a:xfrm>
          <a:prstGeom prst="rect">
            <a:avLst/>
          </a:prstGeom>
          <a:solidFill>
            <a:schemeClr val="bg1"/>
          </a:solidFill>
          <a:ln w="25400">
            <a:solidFill>
              <a:schemeClr val="bg1">
                <a:lumMod val="50000"/>
              </a:schemeClr>
            </a:solidFill>
          </a:ln>
        </p:spPr>
        <p:txBody>
          <a:bodyPr wrap="square" rtlCol="0">
            <a:spAutoFit/>
          </a:bodyPr>
          <a:lstStyle/>
          <a:p>
            <a:pPr algn="ctr"/>
            <a:r>
              <a:rPr lang="en-US" sz="3200" b="1" dirty="0">
                <a:latin typeface="Garamond" panose="02020404030301010803" pitchFamily="18" charset="0"/>
              </a:rPr>
              <a:t>The Staircase</a:t>
            </a:r>
          </a:p>
        </p:txBody>
      </p:sp>
    </p:spTree>
    <p:extLst>
      <p:ext uri="{BB962C8B-B14F-4D97-AF65-F5344CB8AC3E}">
        <p14:creationId xmlns:p14="http://schemas.microsoft.com/office/powerpoint/2010/main" val="3024155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F74F8A47-2080-4C01-91DF-908B4F16D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17" y="1517814"/>
            <a:ext cx="5022410" cy="4661554"/>
          </a:xfrm>
          <a:prstGeom prst="rect">
            <a:avLst/>
          </a:prstGeom>
          <a:ln w="25400">
            <a:solidFill>
              <a:schemeClr val="bg1">
                <a:lumMod val="50000"/>
              </a:schemeClr>
            </a:solidFill>
          </a:ln>
        </p:spPr>
      </p:pic>
      <p:pic>
        <p:nvPicPr>
          <p:cNvPr id="4" name="Picture 3" descr="A screenshot of a cell phone&#10;&#10;Description automatically generated">
            <a:extLst>
              <a:ext uri="{FF2B5EF4-FFF2-40B4-BE49-F238E27FC236}">
                <a16:creationId xmlns:a16="http://schemas.microsoft.com/office/drawing/2014/main" id="{018BBABF-4E65-4616-8E27-BA621D53E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977" y="396774"/>
            <a:ext cx="6804472" cy="5879592"/>
          </a:xfrm>
          <a:prstGeom prst="rect">
            <a:avLst/>
          </a:prstGeom>
          <a:ln w="25400">
            <a:solidFill>
              <a:schemeClr val="bg1">
                <a:lumMod val="50000"/>
              </a:schemeClr>
            </a:solidFill>
          </a:ln>
        </p:spPr>
      </p:pic>
      <p:sp>
        <p:nvSpPr>
          <p:cNvPr id="6" name="TextBox 5">
            <a:extLst>
              <a:ext uri="{FF2B5EF4-FFF2-40B4-BE49-F238E27FC236}">
                <a16:creationId xmlns:a16="http://schemas.microsoft.com/office/drawing/2014/main" id="{C52D5139-6525-4DDD-B96C-218412E0F610}"/>
              </a:ext>
            </a:extLst>
          </p:cNvPr>
          <p:cNvSpPr txBox="1"/>
          <p:nvPr/>
        </p:nvSpPr>
        <p:spPr>
          <a:xfrm>
            <a:off x="129551" y="396774"/>
            <a:ext cx="5022410" cy="954107"/>
          </a:xfrm>
          <a:prstGeom prst="rect">
            <a:avLst/>
          </a:prstGeom>
          <a:solidFill>
            <a:schemeClr val="bg1"/>
          </a:solidFill>
          <a:ln w="25400">
            <a:solidFill>
              <a:schemeClr val="bg1">
                <a:lumMod val="50000"/>
              </a:schemeClr>
            </a:solidFill>
          </a:ln>
        </p:spPr>
        <p:txBody>
          <a:bodyPr wrap="square" rtlCol="0">
            <a:spAutoFit/>
          </a:bodyPr>
          <a:lstStyle/>
          <a:p>
            <a:pPr algn="ctr"/>
            <a:r>
              <a:rPr lang="en-US" sz="2800" dirty="0">
                <a:latin typeface="Garamond" panose="02020404030301010803" pitchFamily="18" charset="0"/>
              </a:rPr>
              <a:t>The Staircase</a:t>
            </a:r>
          </a:p>
          <a:p>
            <a:pPr algn="ctr"/>
            <a:r>
              <a:rPr lang="en-US" sz="2800" dirty="0">
                <a:latin typeface="Garamond" panose="02020404030301010803" pitchFamily="18" charset="0"/>
              </a:rPr>
              <a:t>Page 1</a:t>
            </a:r>
          </a:p>
        </p:txBody>
      </p:sp>
      <p:cxnSp>
        <p:nvCxnSpPr>
          <p:cNvPr id="8" name="Straight Connector 7">
            <a:extLst>
              <a:ext uri="{FF2B5EF4-FFF2-40B4-BE49-F238E27FC236}">
                <a16:creationId xmlns:a16="http://schemas.microsoft.com/office/drawing/2014/main" id="{AAF19417-2698-4A17-B335-0742BEAA5715}"/>
              </a:ext>
            </a:extLst>
          </p:cNvPr>
          <p:cNvCxnSpPr>
            <a:cxnSpLocks/>
          </p:cNvCxnSpPr>
          <p:nvPr/>
        </p:nvCxnSpPr>
        <p:spPr>
          <a:xfrm>
            <a:off x="5033913" y="2497537"/>
            <a:ext cx="0" cy="11972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940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 on a white background&#10;&#10;Description automatically generated">
            <a:extLst>
              <a:ext uri="{FF2B5EF4-FFF2-40B4-BE49-F238E27FC236}">
                <a16:creationId xmlns:a16="http://schemas.microsoft.com/office/drawing/2014/main" id="{BE584BDC-A458-4FB9-AD10-F9DE747DC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80" y="1817413"/>
            <a:ext cx="5268279" cy="4889757"/>
          </a:xfrm>
          <a:prstGeom prst="rect">
            <a:avLst/>
          </a:prstGeom>
          <a:ln w="25400">
            <a:solidFill>
              <a:schemeClr val="bg1">
                <a:lumMod val="50000"/>
              </a:schemeClr>
            </a:solidFill>
          </a:ln>
        </p:spPr>
      </p:pic>
      <p:pic>
        <p:nvPicPr>
          <p:cNvPr id="5" name="Picture 4" descr="A screenshot of text&#10;&#10;Description automatically generated">
            <a:extLst>
              <a:ext uri="{FF2B5EF4-FFF2-40B4-BE49-F238E27FC236}">
                <a16:creationId xmlns:a16="http://schemas.microsoft.com/office/drawing/2014/main" id="{03CB3648-3762-4EB8-B9FE-E78A78C35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340" y="1531666"/>
            <a:ext cx="6561380" cy="5175504"/>
          </a:xfrm>
          <a:prstGeom prst="rect">
            <a:avLst/>
          </a:prstGeom>
          <a:ln w="25400">
            <a:solidFill>
              <a:schemeClr val="bg1">
                <a:lumMod val="50000"/>
              </a:schemeClr>
            </a:solidFill>
          </a:ln>
        </p:spPr>
      </p:pic>
      <p:sp>
        <p:nvSpPr>
          <p:cNvPr id="7" name="TextBox 6">
            <a:extLst>
              <a:ext uri="{FF2B5EF4-FFF2-40B4-BE49-F238E27FC236}">
                <a16:creationId xmlns:a16="http://schemas.microsoft.com/office/drawing/2014/main" id="{53510FE3-F767-428F-BC74-AC1794045955}"/>
              </a:ext>
            </a:extLst>
          </p:cNvPr>
          <p:cNvSpPr txBox="1"/>
          <p:nvPr/>
        </p:nvSpPr>
        <p:spPr>
          <a:xfrm>
            <a:off x="131756" y="221247"/>
            <a:ext cx="11925440" cy="954107"/>
          </a:xfrm>
          <a:prstGeom prst="rect">
            <a:avLst/>
          </a:prstGeom>
          <a:solidFill>
            <a:schemeClr val="bg1"/>
          </a:solidFill>
          <a:ln w="25400">
            <a:solidFill>
              <a:schemeClr val="bg1">
                <a:lumMod val="50000"/>
              </a:schemeClr>
            </a:solidFill>
          </a:ln>
        </p:spPr>
        <p:txBody>
          <a:bodyPr wrap="square" rtlCol="0">
            <a:spAutoFit/>
          </a:bodyPr>
          <a:lstStyle/>
          <a:p>
            <a:pPr algn="ctr"/>
            <a:r>
              <a:rPr lang="en-US" sz="2800" dirty="0">
                <a:latin typeface="Garamond" panose="02020404030301010803" pitchFamily="18" charset="0"/>
              </a:rPr>
              <a:t>The Staircase</a:t>
            </a:r>
          </a:p>
          <a:p>
            <a:pPr algn="ctr"/>
            <a:r>
              <a:rPr lang="en-US" sz="2800" dirty="0">
                <a:latin typeface="Garamond" panose="02020404030301010803" pitchFamily="18" charset="0"/>
              </a:rPr>
              <a:t>Page 2</a:t>
            </a:r>
          </a:p>
        </p:txBody>
      </p:sp>
      <p:cxnSp>
        <p:nvCxnSpPr>
          <p:cNvPr id="9" name="Straight Connector 8">
            <a:extLst>
              <a:ext uri="{FF2B5EF4-FFF2-40B4-BE49-F238E27FC236}">
                <a16:creationId xmlns:a16="http://schemas.microsoft.com/office/drawing/2014/main" id="{5F2C1E54-FAA2-4F7B-B013-B166600ED930}"/>
              </a:ext>
            </a:extLst>
          </p:cNvPr>
          <p:cNvCxnSpPr>
            <a:cxnSpLocks/>
          </p:cNvCxnSpPr>
          <p:nvPr/>
        </p:nvCxnSpPr>
        <p:spPr>
          <a:xfrm>
            <a:off x="4981575" y="4119563"/>
            <a:ext cx="0" cy="7667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969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D93CF2F0-B54C-4159-9852-F21D0BEBC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39" y="181957"/>
            <a:ext cx="6531666" cy="6494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BB77FB-D0DD-4565-B9BC-BFB914FF9F43}"/>
              </a:ext>
            </a:extLst>
          </p:cNvPr>
          <p:cNvSpPr txBox="1"/>
          <p:nvPr/>
        </p:nvSpPr>
        <p:spPr>
          <a:xfrm>
            <a:off x="6890994" y="612844"/>
            <a:ext cx="4996206" cy="5632311"/>
          </a:xfrm>
          <a:custGeom>
            <a:avLst/>
            <a:gdLst>
              <a:gd name="connsiteX0" fmla="*/ 0 w 4996206"/>
              <a:gd name="connsiteY0" fmla="*/ 0 h 5632311"/>
              <a:gd name="connsiteX1" fmla="*/ 405248 w 4996206"/>
              <a:gd name="connsiteY1" fmla="*/ 0 h 5632311"/>
              <a:gd name="connsiteX2" fmla="*/ 810496 w 4996206"/>
              <a:gd name="connsiteY2" fmla="*/ 0 h 5632311"/>
              <a:gd name="connsiteX3" fmla="*/ 1215743 w 4996206"/>
              <a:gd name="connsiteY3" fmla="*/ 0 h 5632311"/>
              <a:gd name="connsiteX4" fmla="*/ 1870802 w 4996206"/>
              <a:gd name="connsiteY4" fmla="*/ 0 h 5632311"/>
              <a:gd name="connsiteX5" fmla="*/ 2425936 w 4996206"/>
              <a:gd name="connsiteY5" fmla="*/ 0 h 5632311"/>
              <a:gd name="connsiteX6" fmla="*/ 2831183 w 4996206"/>
              <a:gd name="connsiteY6" fmla="*/ 0 h 5632311"/>
              <a:gd name="connsiteX7" fmla="*/ 3386317 w 4996206"/>
              <a:gd name="connsiteY7" fmla="*/ 0 h 5632311"/>
              <a:gd name="connsiteX8" fmla="*/ 4041376 w 4996206"/>
              <a:gd name="connsiteY8" fmla="*/ 0 h 5632311"/>
              <a:gd name="connsiteX9" fmla="*/ 4996206 w 4996206"/>
              <a:gd name="connsiteY9" fmla="*/ 0 h 5632311"/>
              <a:gd name="connsiteX10" fmla="*/ 4996206 w 4996206"/>
              <a:gd name="connsiteY10" fmla="*/ 506908 h 5632311"/>
              <a:gd name="connsiteX11" fmla="*/ 4996206 w 4996206"/>
              <a:gd name="connsiteY11" fmla="*/ 901170 h 5632311"/>
              <a:gd name="connsiteX12" fmla="*/ 4996206 w 4996206"/>
              <a:gd name="connsiteY12" fmla="*/ 1577047 h 5632311"/>
              <a:gd name="connsiteX13" fmla="*/ 4996206 w 4996206"/>
              <a:gd name="connsiteY13" fmla="*/ 2140278 h 5632311"/>
              <a:gd name="connsiteX14" fmla="*/ 4996206 w 4996206"/>
              <a:gd name="connsiteY14" fmla="*/ 2816156 h 5632311"/>
              <a:gd name="connsiteX15" fmla="*/ 4996206 w 4996206"/>
              <a:gd name="connsiteY15" fmla="*/ 3323063 h 5632311"/>
              <a:gd name="connsiteX16" fmla="*/ 4996206 w 4996206"/>
              <a:gd name="connsiteY16" fmla="*/ 3773648 h 5632311"/>
              <a:gd name="connsiteX17" fmla="*/ 4996206 w 4996206"/>
              <a:gd name="connsiteY17" fmla="*/ 4336879 h 5632311"/>
              <a:gd name="connsiteX18" fmla="*/ 4996206 w 4996206"/>
              <a:gd name="connsiteY18" fmla="*/ 4956434 h 5632311"/>
              <a:gd name="connsiteX19" fmla="*/ 4996206 w 4996206"/>
              <a:gd name="connsiteY19" fmla="*/ 5632311 h 5632311"/>
              <a:gd name="connsiteX20" fmla="*/ 4391110 w 4996206"/>
              <a:gd name="connsiteY20" fmla="*/ 5632311 h 5632311"/>
              <a:gd name="connsiteX21" fmla="*/ 3885938 w 4996206"/>
              <a:gd name="connsiteY21" fmla="*/ 5632311 h 5632311"/>
              <a:gd name="connsiteX22" fmla="*/ 3380766 w 4996206"/>
              <a:gd name="connsiteY22" fmla="*/ 5632311 h 5632311"/>
              <a:gd name="connsiteX23" fmla="*/ 2875594 w 4996206"/>
              <a:gd name="connsiteY23" fmla="*/ 5632311 h 5632311"/>
              <a:gd name="connsiteX24" fmla="*/ 2370422 w 4996206"/>
              <a:gd name="connsiteY24" fmla="*/ 5632311 h 5632311"/>
              <a:gd name="connsiteX25" fmla="*/ 1765326 w 4996206"/>
              <a:gd name="connsiteY25" fmla="*/ 5632311 h 5632311"/>
              <a:gd name="connsiteX26" fmla="*/ 1210192 w 4996206"/>
              <a:gd name="connsiteY26" fmla="*/ 5632311 h 5632311"/>
              <a:gd name="connsiteX27" fmla="*/ 804944 w 4996206"/>
              <a:gd name="connsiteY27" fmla="*/ 5632311 h 5632311"/>
              <a:gd name="connsiteX28" fmla="*/ 0 w 4996206"/>
              <a:gd name="connsiteY28" fmla="*/ 5632311 h 5632311"/>
              <a:gd name="connsiteX29" fmla="*/ 0 w 4996206"/>
              <a:gd name="connsiteY29" fmla="*/ 5012757 h 5632311"/>
              <a:gd name="connsiteX30" fmla="*/ 0 w 4996206"/>
              <a:gd name="connsiteY30" fmla="*/ 4336879 h 5632311"/>
              <a:gd name="connsiteX31" fmla="*/ 0 w 4996206"/>
              <a:gd name="connsiteY31" fmla="*/ 3942618 h 5632311"/>
              <a:gd name="connsiteX32" fmla="*/ 0 w 4996206"/>
              <a:gd name="connsiteY32" fmla="*/ 3548356 h 5632311"/>
              <a:gd name="connsiteX33" fmla="*/ 0 w 4996206"/>
              <a:gd name="connsiteY33" fmla="*/ 2872479 h 5632311"/>
              <a:gd name="connsiteX34" fmla="*/ 0 w 4996206"/>
              <a:gd name="connsiteY34" fmla="*/ 2478217 h 5632311"/>
              <a:gd name="connsiteX35" fmla="*/ 0 w 4996206"/>
              <a:gd name="connsiteY35" fmla="*/ 1914986 h 5632311"/>
              <a:gd name="connsiteX36" fmla="*/ 0 w 4996206"/>
              <a:gd name="connsiteY36" fmla="*/ 1464401 h 5632311"/>
              <a:gd name="connsiteX37" fmla="*/ 0 w 4996206"/>
              <a:gd name="connsiteY37" fmla="*/ 1013816 h 5632311"/>
              <a:gd name="connsiteX38" fmla="*/ 0 w 4996206"/>
              <a:gd name="connsiteY38" fmla="*/ 563231 h 5632311"/>
              <a:gd name="connsiteX39" fmla="*/ 0 w 4996206"/>
              <a:gd name="connsiteY39" fmla="*/ 0 h 563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96206" h="5632311" fill="none" extrusionOk="0">
                <a:moveTo>
                  <a:pt x="0" y="0"/>
                </a:moveTo>
                <a:cubicBezTo>
                  <a:pt x="151676" y="-12125"/>
                  <a:pt x="232200" y="39835"/>
                  <a:pt x="405248" y="0"/>
                </a:cubicBezTo>
                <a:cubicBezTo>
                  <a:pt x="578296" y="-39835"/>
                  <a:pt x="651084" y="42224"/>
                  <a:pt x="810496" y="0"/>
                </a:cubicBezTo>
                <a:cubicBezTo>
                  <a:pt x="969908" y="-42224"/>
                  <a:pt x="1074734" y="46065"/>
                  <a:pt x="1215743" y="0"/>
                </a:cubicBezTo>
                <a:cubicBezTo>
                  <a:pt x="1356752" y="-46065"/>
                  <a:pt x="1579783" y="31272"/>
                  <a:pt x="1870802" y="0"/>
                </a:cubicBezTo>
                <a:cubicBezTo>
                  <a:pt x="2161821" y="-31272"/>
                  <a:pt x="2241935" y="5783"/>
                  <a:pt x="2425936" y="0"/>
                </a:cubicBezTo>
                <a:cubicBezTo>
                  <a:pt x="2609937" y="-5783"/>
                  <a:pt x="2703120" y="22926"/>
                  <a:pt x="2831183" y="0"/>
                </a:cubicBezTo>
                <a:cubicBezTo>
                  <a:pt x="2959246" y="-22926"/>
                  <a:pt x="3120302" y="60093"/>
                  <a:pt x="3386317" y="0"/>
                </a:cubicBezTo>
                <a:cubicBezTo>
                  <a:pt x="3652332" y="-60093"/>
                  <a:pt x="3810180" y="64456"/>
                  <a:pt x="4041376" y="0"/>
                </a:cubicBezTo>
                <a:cubicBezTo>
                  <a:pt x="4272572" y="-64456"/>
                  <a:pt x="4771131" y="46184"/>
                  <a:pt x="4996206" y="0"/>
                </a:cubicBezTo>
                <a:cubicBezTo>
                  <a:pt x="5034968" y="133453"/>
                  <a:pt x="4965036" y="369394"/>
                  <a:pt x="4996206" y="506908"/>
                </a:cubicBezTo>
                <a:cubicBezTo>
                  <a:pt x="5027376" y="644422"/>
                  <a:pt x="4985363" y="753531"/>
                  <a:pt x="4996206" y="901170"/>
                </a:cubicBezTo>
                <a:cubicBezTo>
                  <a:pt x="5007049" y="1048809"/>
                  <a:pt x="4927781" y="1286390"/>
                  <a:pt x="4996206" y="1577047"/>
                </a:cubicBezTo>
                <a:cubicBezTo>
                  <a:pt x="5064631" y="1867704"/>
                  <a:pt x="4933629" y="2014045"/>
                  <a:pt x="4996206" y="2140278"/>
                </a:cubicBezTo>
                <a:cubicBezTo>
                  <a:pt x="5058783" y="2266511"/>
                  <a:pt x="4949671" y="2664388"/>
                  <a:pt x="4996206" y="2816156"/>
                </a:cubicBezTo>
                <a:cubicBezTo>
                  <a:pt x="5042741" y="2967924"/>
                  <a:pt x="4979462" y="3213142"/>
                  <a:pt x="4996206" y="3323063"/>
                </a:cubicBezTo>
                <a:cubicBezTo>
                  <a:pt x="5012950" y="3432984"/>
                  <a:pt x="4977668" y="3609913"/>
                  <a:pt x="4996206" y="3773648"/>
                </a:cubicBezTo>
                <a:cubicBezTo>
                  <a:pt x="5014744" y="3937384"/>
                  <a:pt x="4959287" y="4123312"/>
                  <a:pt x="4996206" y="4336879"/>
                </a:cubicBezTo>
                <a:cubicBezTo>
                  <a:pt x="5033125" y="4550446"/>
                  <a:pt x="4967617" y="4745730"/>
                  <a:pt x="4996206" y="4956434"/>
                </a:cubicBezTo>
                <a:cubicBezTo>
                  <a:pt x="5024795" y="5167139"/>
                  <a:pt x="4986175" y="5399010"/>
                  <a:pt x="4996206" y="5632311"/>
                </a:cubicBezTo>
                <a:cubicBezTo>
                  <a:pt x="4719695" y="5637835"/>
                  <a:pt x="4667664" y="5604272"/>
                  <a:pt x="4391110" y="5632311"/>
                </a:cubicBezTo>
                <a:cubicBezTo>
                  <a:pt x="4114556" y="5660350"/>
                  <a:pt x="4003371" y="5591608"/>
                  <a:pt x="3885938" y="5632311"/>
                </a:cubicBezTo>
                <a:cubicBezTo>
                  <a:pt x="3768505" y="5673014"/>
                  <a:pt x="3582751" y="5618319"/>
                  <a:pt x="3380766" y="5632311"/>
                </a:cubicBezTo>
                <a:cubicBezTo>
                  <a:pt x="3178781" y="5646303"/>
                  <a:pt x="3011497" y="5589192"/>
                  <a:pt x="2875594" y="5632311"/>
                </a:cubicBezTo>
                <a:cubicBezTo>
                  <a:pt x="2739691" y="5675430"/>
                  <a:pt x="2614073" y="5587234"/>
                  <a:pt x="2370422" y="5632311"/>
                </a:cubicBezTo>
                <a:cubicBezTo>
                  <a:pt x="2126771" y="5677388"/>
                  <a:pt x="2060978" y="5576414"/>
                  <a:pt x="1765326" y="5632311"/>
                </a:cubicBezTo>
                <a:cubicBezTo>
                  <a:pt x="1469674" y="5688208"/>
                  <a:pt x="1483379" y="5586480"/>
                  <a:pt x="1210192" y="5632311"/>
                </a:cubicBezTo>
                <a:cubicBezTo>
                  <a:pt x="937005" y="5678142"/>
                  <a:pt x="892332" y="5601523"/>
                  <a:pt x="804944" y="5632311"/>
                </a:cubicBezTo>
                <a:cubicBezTo>
                  <a:pt x="717556" y="5663099"/>
                  <a:pt x="301182" y="5597078"/>
                  <a:pt x="0" y="5632311"/>
                </a:cubicBezTo>
                <a:cubicBezTo>
                  <a:pt x="-47180" y="5384984"/>
                  <a:pt x="35084" y="5191590"/>
                  <a:pt x="0" y="5012757"/>
                </a:cubicBezTo>
                <a:cubicBezTo>
                  <a:pt x="-35084" y="4833924"/>
                  <a:pt x="74893" y="4663531"/>
                  <a:pt x="0" y="4336879"/>
                </a:cubicBezTo>
                <a:cubicBezTo>
                  <a:pt x="-74893" y="4010227"/>
                  <a:pt x="25064" y="4041575"/>
                  <a:pt x="0" y="3942618"/>
                </a:cubicBezTo>
                <a:cubicBezTo>
                  <a:pt x="-25064" y="3843661"/>
                  <a:pt x="22387" y="3743486"/>
                  <a:pt x="0" y="3548356"/>
                </a:cubicBezTo>
                <a:cubicBezTo>
                  <a:pt x="-22387" y="3353226"/>
                  <a:pt x="76852" y="3118713"/>
                  <a:pt x="0" y="2872479"/>
                </a:cubicBezTo>
                <a:cubicBezTo>
                  <a:pt x="-76852" y="2626245"/>
                  <a:pt x="12579" y="2644844"/>
                  <a:pt x="0" y="2478217"/>
                </a:cubicBezTo>
                <a:cubicBezTo>
                  <a:pt x="-12579" y="2311590"/>
                  <a:pt x="20280" y="2032850"/>
                  <a:pt x="0" y="1914986"/>
                </a:cubicBezTo>
                <a:cubicBezTo>
                  <a:pt x="-20280" y="1797122"/>
                  <a:pt x="2281" y="1606108"/>
                  <a:pt x="0" y="1464401"/>
                </a:cubicBezTo>
                <a:cubicBezTo>
                  <a:pt x="-2281" y="1322695"/>
                  <a:pt x="19766" y="1123973"/>
                  <a:pt x="0" y="1013816"/>
                </a:cubicBezTo>
                <a:cubicBezTo>
                  <a:pt x="-19766" y="903660"/>
                  <a:pt x="22067" y="739592"/>
                  <a:pt x="0" y="563231"/>
                </a:cubicBezTo>
                <a:cubicBezTo>
                  <a:pt x="-22067" y="386870"/>
                  <a:pt x="23802" y="238536"/>
                  <a:pt x="0" y="0"/>
                </a:cubicBezTo>
                <a:close/>
              </a:path>
              <a:path w="4996206" h="5632311" stroke="0" extrusionOk="0">
                <a:moveTo>
                  <a:pt x="0" y="0"/>
                </a:moveTo>
                <a:cubicBezTo>
                  <a:pt x="117124" y="-31946"/>
                  <a:pt x="319935" y="50312"/>
                  <a:pt x="505172" y="0"/>
                </a:cubicBezTo>
                <a:cubicBezTo>
                  <a:pt x="690409" y="-50312"/>
                  <a:pt x="734208" y="47851"/>
                  <a:pt x="910420" y="0"/>
                </a:cubicBezTo>
                <a:cubicBezTo>
                  <a:pt x="1086632" y="-47851"/>
                  <a:pt x="1271531" y="4426"/>
                  <a:pt x="1565478" y="0"/>
                </a:cubicBezTo>
                <a:cubicBezTo>
                  <a:pt x="1859425" y="-4426"/>
                  <a:pt x="1843285" y="20580"/>
                  <a:pt x="2070650" y="0"/>
                </a:cubicBezTo>
                <a:cubicBezTo>
                  <a:pt x="2298015" y="-20580"/>
                  <a:pt x="2387785" y="3853"/>
                  <a:pt x="2575822" y="0"/>
                </a:cubicBezTo>
                <a:cubicBezTo>
                  <a:pt x="2763859" y="-3853"/>
                  <a:pt x="2997954" y="74787"/>
                  <a:pt x="3230880" y="0"/>
                </a:cubicBezTo>
                <a:cubicBezTo>
                  <a:pt x="3463806" y="-74787"/>
                  <a:pt x="3505578" y="4472"/>
                  <a:pt x="3686090" y="0"/>
                </a:cubicBezTo>
                <a:cubicBezTo>
                  <a:pt x="3866602" y="-4472"/>
                  <a:pt x="4200823" y="18532"/>
                  <a:pt x="4341148" y="0"/>
                </a:cubicBezTo>
                <a:cubicBezTo>
                  <a:pt x="4481473" y="-18532"/>
                  <a:pt x="4720052" y="67521"/>
                  <a:pt x="4996206" y="0"/>
                </a:cubicBezTo>
                <a:cubicBezTo>
                  <a:pt x="5060269" y="275516"/>
                  <a:pt x="4961763" y="329880"/>
                  <a:pt x="4996206" y="563231"/>
                </a:cubicBezTo>
                <a:cubicBezTo>
                  <a:pt x="5030649" y="796582"/>
                  <a:pt x="4949399" y="954791"/>
                  <a:pt x="4996206" y="1126462"/>
                </a:cubicBezTo>
                <a:cubicBezTo>
                  <a:pt x="5043013" y="1298133"/>
                  <a:pt x="4941388" y="1519499"/>
                  <a:pt x="4996206" y="1746016"/>
                </a:cubicBezTo>
                <a:cubicBezTo>
                  <a:pt x="5051024" y="1972533"/>
                  <a:pt x="4982865" y="1999428"/>
                  <a:pt x="4996206" y="2140278"/>
                </a:cubicBezTo>
                <a:cubicBezTo>
                  <a:pt x="5009547" y="2281128"/>
                  <a:pt x="4967898" y="2424824"/>
                  <a:pt x="4996206" y="2703509"/>
                </a:cubicBezTo>
                <a:cubicBezTo>
                  <a:pt x="5024514" y="2982194"/>
                  <a:pt x="4981326" y="3032146"/>
                  <a:pt x="4996206" y="3266740"/>
                </a:cubicBezTo>
                <a:cubicBezTo>
                  <a:pt x="5011086" y="3501334"/>
                  <a:pt x="4931606" y="3588197"/>
                  <a:pt x="4996206" y="3829971"/>
                </a:cubicBezTo>
                <a:cubicBezTo>
                  <a:pt x="5060806" y="4071745"/>
                  <a:pt x="4953482" y="4155222"/>
                  <a:pt x="4996206" y="4449526"/>
                </a:cubicBezTo>
                <a:cubicBezTo>
                  <a:pt x="5038930" y="4743831"/>
                  <a:pt x="4983677" y="4939577"/>
                  <a:pt x="4996206" y="5069080"/>
                </a:cubicBezTo>
                <a:cubicBezTo>
                  <a:pt x="5008735" y="5198583"/>
                  <a:pt x="4945174" y="5518128"/>
                  <a:pt x="4996206" y="5632311"/>
                </a:cubicBezTo>
                <a:cubicBezTo>
                  <a:pt x="4908123" y="5679707"/>
                  <a:pt x="4790324" y="5587573"/>
                  <a:pt x="4590958" y="5632311"/>
                </a:cubicBezTo>
                <a:cubicBezTo>
                  <a:pt x="4391592" y="5677049"/>
                  <a:pt x="4250189" y="5610664"/>
                  <a:pt x="3935900" y="5632311"/>
                </a:cubicBezTo>
                <a:cubicBezTo>
                  <a:pt x="3621611" y="5653958"/>
                  <a:pt x="3568718" y="5605910"/>
                  <a:pt x="3380766" y="5632311"/>
                </a:cubicBezTo>
                <a:cubicBezTo>
                  <a:pt x="3192814" y="5658712"/>
                  <a:pt x="3022484" y="5617511"/>
                  <a:pt x="2925556" y="5632311"/>
                </a:cubicBezTo>
                <a:cubicBezTo>
                  <a:pt x="2828628" y="5647111"/>
                  <a:pt x="2597121" y="5596541"/>
                  <a:pt x="2370422" y="5632311"/>
                </a:cubicBezTo>
                <a:cubicBezTo>
                  <a:pt x="2143723" y="5668081"/>
                  <a:pt x="2046463" y="5618188"/>
                  <a:pt x="1965174" y="5632311"/>
                </a:cubicBezTo>
                <a:cubicBezTo>
                  <a:pt x="1883885" y="5646434"/>
                  <a:pt x="1659194" y="5608043"/>
                  <a:pt x="1559927" y="5632311"/>
                </a:cubicBezTo>
                <a:cubicBezTo>
                  <a:pt x="1460660" y="5656579"/>
                  <a:pt x="1189786" y="5622177"/>
                  <a:pt x="1004793" y="5632311"/>
                </a:cubicBezTo>
                <a:cubicBezTo>
                  <a:pt x="819800" y="5642445"/>
                  <a:pt x="741852" y="5584140"/>
                  <a:pt x="549583" y="5632311"/>
                </a:cubicBezTo>
                <a:cubicBezTo>
                  <a:pt x="357314" y="5680482"/>
                  <a:pt x="156745" y="5622809"/>
                  <a:pt x="0" y="5632311"/>
                </a:cubicBezTo>
                <a:cubicBezTo>
                  <a:pt x="-6256" y="5533073"/>
                  <a:pt x="41568" y="5367963"/>
                  <a:pt x="0" y="5181726"/>
                </a:cubicBezTo>
                <a:cubicBezTo>
                  <a:pt x="-41568" y="4995489"/>
                  <a:pt x="34278" y="4957668"/>
                  <a:pt x="0" y="4787464"/>
                </a:cubicBezTo>
                <a:cubicBezTo>
                  <a:pt x="-34278" y="4617260"/>
                  <a:pt x="38582" y="4342358"/>
                  <a:pt x="0" y="4167910"/>
                </a:cubicBezTo>
                <a:cubicBezTo>
                  <a:pt x="-38582" y="3993462"/>
                  <a:pt x="31707" y="3938286"/>
                  <a:pt x="0" y="3717325"/>
                </a:cubicBezTo>
                <a:cubicBezTo>
                  <a:pt x="-31707" y="3496365"/>
                  <a:pt x="50373" y="3378527"/>
                  <a:pt x="0" y="3097771"/>
                </a:cubicBezTo>
                <a:cubicBezTo>
                  <a:pt x="-50373" y="2817015"/>
                  <a:pt x="8173" y="2611578"/>
                  <a:pt x="0" y="2421894"/>
                </a:cubicBezTo>
                <a:cubicBezTo>
                  <a:pt x="-8173" y="2232210"/>
                  <a:pt x="47894" y="2044109"/>
                  <a:pt x="0" y="1914986"/>
                </a:cubicBezTo>
                <a:cubicBezTo>
                  <a:pt x="-47894" y="1785863"/>
                  <a:pt x="5715" y="1418058"/>
                  <a:pt x="0" y="1239108"/>
                </a:cubicBezTo>
                <a:cubicBezTo>
                  <a:pt x="-5715" y="1060158"/>
                  <a:pt x="575" y="945583"/>
                  <a:pt x="0" y="788524"/>
                </a:cubicBezTo>
                <a:cubicBezTo>
                  <a:pt x="-575" y="631465"/>
                  <a:pt x="68439" y="288237"/>
                  <a:pt x="0" y="0"/>
                </a:cubicBezTo>
                <a:close/>
              </a:path>
            </a:pathLst>
          </a:custGeom>
          <a:solidFill>
            <a:schemeClr val="bg1"/>
          </a:solidFill>
          <a:ln w="25400" cmpd="tri">
            <a:solidFill>
              <a:schemeClr val="bg1">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sz="3200" dirty="0">
                <a:latin typeface="Garamond" panose="02020404030301010803" pitchFamily="18" charset="0"/>
              </a:rPr>
              <a:t>To be fair…</a:t>
            </a:r>
          </a:p>
          <a:p>
            <a:pPr algn="ctr"/>
            <a:endParaRPr lang="en-US" sz="2000" dirty="0">
              <a:latin typeface="Garamond" panose="02020404030301010803" pitchFamily="18" charset="0"/>
            </a:endParaRPr>
          </a:p>
          <a:p>
            <a:pPr algn="ctr"/>
            <a:r>
              <a:rPr lang="en-US" sz="3200" dirty="0">
                <a:latin typeface="Garamond" panose="02020404030301010803" pitchFamily="18" charset="0"/>
              </a:rPr>
              <a:t>I’d been warned about delving into the complexities of </a:t>
            </a:r>
          </a:p>
          <a:p>
            <a:pPr algn="ctr"/>
            <a:r>
              <a:rPr lang="en-US" sz="3200" dirty="0">
                <a:latin typeface="Garamond" panose="02020404030301010803" pitchFamily="18" charset="0"/>
              </a:rPr>
              <a:t>Georgia’s Coastal Plain stratigraphy.</a:t>
            </a:r>
          </a:p>
          <a:p>
            <a:pPr algn="ctr"/>
            <a:endParaRPr lang="en-US" sz="2000" dirty="0">
              <a:latin typeface="Garamond" panose="02020404030301010803" pitchFamily="18" charset="0"/>
            </a:endParaRPr>
          </a:p>
          <a:p>
            <a:pPr algn="ctr"/>
            <a:r>
              <a:rPr lang="en-US" sz="3200" dirty="0">
                <a:latin typeface="Garamond" panose="02020404030301010803" pitchFamily="18" charset="0"/>
              </a:rPr>
              <a:t>Yet, aren’t such complexities resolved by performing detailed field observations </a:t>
            </a:r>
          </a:p>
          <a:p>
            <a:pPr algn="ctr"/>
            <a:r>
              <a:rPr lang="en-US" sz="3200" dirty="0">
                <a:latin typeface="Garamond" panose="02020404030301010803" pitchFamily="18" charset="0"/>
              </a:rPr>
              <a:t>&amp; reporting your findings?</a:t>
            </a:r>
          </a:p>
          <a:p>
            <a:pPr algn="ctr"/>
            <a:r>
              <a:rPr lang="en-US" sz="3200" dirty="0">
                <a:latin typeface="Garamond" panose="02020404030301010803" pitchFamily="18" charset="0"/>
              </a:rPr>
              <a:t>  </a:t>
            </a:r>
          </a:p>
        </p:txBody>
      </p:sp>
    </p:spTree>
    <p:extLst>
      <p:ext uri="{BB962C8B-B14F-4D97-AF65-F5344CB8AC3E}">
        <p14:creationId xmlns:p14="http://schemas.microsoft.com/office/powerpoint/2010/main" val="593255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DB160-A08E-4CF2-8DB0-CFD26AF55CB8}"/>
              </a:ext>
            </a:extLst>
          </p:cNvPr>
          <p:cNvPicPr>
            <a:picLocks noChangeAspect="1"/>
          </p:cNvPicPr>
          <p:nvPr/>
        </p:nvPicPr>
        <p:blipFill>
          <a:blip r:embed="rId2"/>
          <a:stretch>
            <a:fillRect/>
          </a:stretch>
        </p:blipFill>
        <p:spPr>
          <a:xfrm>
            <a:off x="141903" y="1170783"/>
            <a:ext cx="5958160" cy="5534529"/>
          </a:xfrm>
          <a:prstGeom prst="rect">
            <a:avLst/>
          </a:prstGeom>
        </p:spPr>
      </p:pic>
      <p:pic>
        <p:nvPicPr>
          <p:cNvPr id="4" name="Picture 3" descr="A close up of a newspaper&#10;&#10;Description automatically generated">
            <a:extLst>
              <a:ext uri="{FF2B5EF4-FFF2-40B4-BE49-F238E27FC236}">
                <a16:creationId xmlns:a16="http://schemas.microsoft.com/office/drawing/2014/main" id="{476F83C3-B555-456A-B6F6-D4A96578F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360" y="152688"/>
            <a:ext cx="5785737" cy="5885179"/>
          </a:xfrm>
          <a:prstGeom prst="rect">
            <a:avLst/>
          </a:prstGeom>
          <a:ln w="25400">
            <a:solidFill>
              <a:schemeClr val="bg1">
                <a:lumMod val="50000"/>
              </a:schemeClr>
            </a:solidFill>
          </a:ln>
        </p:spPr>
      </p:pic>
      <p:cxnSp>
        <p:nvCxnSpPr>
          <p:cNvPr id="6" name="Straight Connector 5">
            <a:extLst>
              <a:ext uri="{FF2B5EF4-FFF2-40B4-BE49-F238E27FC236}">
                <a16:creationId xmlns:a16="http://schemas.microsoft.com/office/drawing/2014/main" id="{FADDBC76-B366-4CD5-8DF3-BC09E6251D67}"/>
              </a:ext>
            </a:extLst>
          </p:cNvPr>
          <p:cNvCxnSpPr/>
          <p:nvPr/>
        </p:nvCxnSpPr>
        <p:spPr>
          <a:xfrm>
            <a:off x="5586413" y="4662488"/>
            <a:ext cx="0" cy="14144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EF4A4BF-E64C-44CB-A97C-100FC915D324}"/>
              </a:ext>
            </a:extLst>
          </p:cNvPr>
          <p:cNvSpPr txBox="1"/>
          <p:nvPr/>
        </p:nvSpPr>
        <p:spPr>
          <a:xfrm>
            <a:off x="310264" y="152688"/>
            <a:ext cx="5617378" cy="954107"/>
          </a:xfrm>
          <a:prstGeom prst="rect">
            <a:avLst/>
          </a:prstGeom>
          <a:solidFill>
            <a:schemeClr val="bg1"/>
          </a:solidFill>
          <a:ln w="25400">
            <a:solidFill>
              <a:schemeClr val="bg1">
                <a:lumMod val="50000"/>
              </a:schemeClr>
            </a:solidFill>
          </a:ln>
        </p:spPr>
        <p:txBody>
          <a:bodyPr wrap="square" rtlCol="0">
            <a:spAutoFit/>
          </a:bodyPr>
          <a:lstStyle/>
          <a:p>
            <a:pPr algn="ctr"/>
            <a:r>
              <a:rPr lang="en-US" sz="2800" dirty="0">
                <a:latin typeface="Garamond" panose="02020404030301010803" pitchFamily="18" charset="0"/>
              </a:rPr>
              <a:t>The Staircase</a:t>
            </a:r>
          </a:p>
          <a:p>
            <a:pPr algn="ctr"/>
            <a:r>
              <a:rPr lang="en-US" sz="2800" dirty="0">
                <a:latin typeface="Garamond" panose="02020404030301010803" pitchFamily="18" charset="0"/>
              </a:rPr>
              <a:t>Page 3</a:t>
            </a:r>
          </a:p>
        </p:txBody>
      </p:sp>
    </p:spTree>
    <p:extLst>
      <p:ext uri="{BB962C8B-B14F-4D97-AF65-F5344CB8AC3E}">
        <p14:creationId xmlns:p14="http://schemas.microsoft.com/office/powerpoint/2010/main" val="2253571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tree&#10;&#10;Description automatically generated">
            <a:extLst>
              <a:ext uri="{FF2B5EF4-FFF2-40B4-BE49-F238E27FC236}">
                <a16:creationId xmlns:a16="http://schemas.microsoft.com/office/drawing/2014/main" id="{AF3FFEF2-49F8-46DC-B930-9927B1985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728" y="725863"/>
            <a:ext cx="9798268" cy="6001439"/>
          </a:xfrm>
          <a:prstGeom prst="rect">
            <a:avLst/>
          </a:prstGeom>
          <a:ln w="25400">
            <a:solidFill>
              <a:schemeClr val="bg1">
                <a:lumMod val="50000"/>
              </a:schemeClr>
            </a:solidFill>
          </a:ln>
        </p:spPr>
      </p:pic>
      <p:sp>
        <p:nvSpPr>
          <p:cNvPr id="4" name="TextBox 3">
            <a:extLst>
              <a:ext uri="{FF2B5EF4-FFF2-40B4-BE49-F238E27FC236}">
                <a16:creationId xmlns:a16="http://schemas.microsoft.com/office/drawing/2014/main" id="{EDC1BFE9-FAFC-4E54-96E3-D1EA2733A4C4}"/>
              </a:ext>
            </a:extLst>
          </p:cNvPr>
          <p:cNvSpPr txBox="1"/>
          <p:nvPr/>
        </p:nvSpPr>
        <p:spPr>
          <a:xfrm>
            <a:off x="65988" y="130698"/>
            <a:ext cx="12009748" cy="369332"/>
          </a:xfrm>
          <a:prstGeom prst="rect">
            <a:avLst/>
          </a:prstGeom>
          <a:solidFill>
            <a:schemeClr val="bg1"/>
          </a:solidFill>
          <a:ln w="25400">
            <a:solidFill>
              <a:schemeClr val="bg1">
                <a:lumMod val="50000"/>
              </a:schemeClr>
            </a:solidFill>
          </a:ln>
        </p:spPr>
        <p:txBody>
          <a:bodyPr wrap="square" rtlCol="0">
            <a:spAutoFit/>
          </a:bodyPr>
          <a:lstStyle/>
          <a:p>
            <a:pPr algn="ctr"/>
            <a:r>
              <a:rPr lang="en-US" b="1" dirty="0">
                <a:latin typeface="Garamond" panose="02020404030301010803" pitchFamily="18" charset="0"/>
              </a:rPr>
              <a:t>Ocmulgee Formation Cliffs</a:t>
            </a:r>
          </a:p>
        </p:txBody>
      </p:sp>
    </p:spTree>
    <p:extLst>
      <p:ext uri="{BB962C8B-B14F-4D97-AF65-F5344CB8AC3E}">
        <p14:creationId xmlns:p14="http://schemas.microsoft.com/office/powerpoint/2010/main" val="3017461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A2190929-88CA-4FE4-A9E8-972F73792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41" y="771911"/>
            <a:ext cx="4532722" cy="6009588"/>
          </a:xfrm>
          <a:prstGeom prst="rect">
            <a:avLst/>
          </a:prstGeom>
          <a:ln w="25400">
            <a:solidFill>
              <a:schemeClr val="bg1">
                <a:lumMod val="50000"/>
              </a:schemeClr>
            </a:solidFill>
          </a:ln>
        </p:spPr>
      </p:pic>
      <p:pic>
        <p:nvPicPr>
          <p:cNvPr id="10" name="Picture 9" descr="A screenshot of a cell phone&#10;&#10;Description automatically generated">
            <a:extLst>
              <a:ext uri="{FF2B5EF4-FFF2-40B4-BE49-F238E27FC236}">
                <a16:creationId xmlns:a16="http://schemas.microsoft.com/office/drawing/2014/main" id="{82310AD3-3152-4C32-8060-0675285A8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655" y="129792"/>
            <a:ext cx="6284252" cy="6651707"/>
          </a:xfrm>
          <a:prstGeom prst="rect">
            <a:avLst/>
          </a:prstGeom>
          <a:ln w="25400">
            <a:solidFill>
              <a:schemeClr val="bg1">
                <a:lumMod val="50000"/>
              </a:schemeClr>
            </a:solidFill>
          </a:ln>
        </p:spPr>
      </p:pic>
      <p:cxnSp>
        <p:nvCxnSpPr>
          <p:cNvPr id="12" name="Straight Connector 11">
            <a:extLst>
              <a:ext uri="{FF2B5EF4-FFF2-40B4-BE49-F238E27FC236}">
                <a16:creationId xmlns:a16="http://schemas.microsoft.com/office/drawing/2014/main" id="{1C289B44-1079-4A72-B642-D158393EAD3D}"/>
              </a:ext>
            </a:extLst>
          </p:cNvPr>
          <p:cNvCxnSpPr>
            <a:cxnSpLocks/>
          </p:cNvCxnSpPr>
          <p:nvPr/>
        </p:nvCxnSpPr>
        <p:spPr>
          <a:xfrm>
            <a:off x="2210218" y="2337865"/>
            <a:ext cx="27105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06578D-FE26-401A-93E5-06D51BAC069C}"/>
              </a:ext>
            </a:extLst>
          </p:cNvPr>
          <p:cNvCxnSpPr>
            <a:cxnSpLocks/>
          </p:cNvCxnSpPr>
          <p:nvPr/>
        </p:nvCxnSpPr>
        <p:spPr>
          <a:xfrm>
            <a:off x="2696066" y="4081807"/>
            <a:ext cx="22247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84ED29-9B10-44A1-B4A3-CC82F8C89F29}"/>
              </a:ext>
            </a:extLst>
          </p:cNvPr>
          <p:cNvCxnSpPr>
            <a:cxnSpLocks/>
          </p:cNvCxnSpPr>
          <p:nvPr/>
        </p:nvCxnSpPr>
        <p:spPr>
          <a:xfrm>
            <a:off x="4824351" y="2337857"/>
            <a:ext cx="0" cy="17439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3DFDFD-A1C7-41A4-8CD8-64BD5ADDB33C}"/>
              </a:ext>
            </a:extLst>
          </p:cNvPr>
          <p:cNvSpPr txBox="1"/>
          <p:nvPr/>
        </p:nvSpPr>
        <p:spPr>
          <a:xfrm>
            <a:off x="549141" y="129792"/>
            <a:ext cx="4532722" cy="461665"/>
          </a:xfrm>
          <a:prstGeom prst="rect">
            <a:avLst/>
          </a:prstGeom>
          <a:solidFill>
            <a:schemeClr val="bg1"/>
          </a:solidFill>
          <a:ln w="25400">
            <a:solidFill>
              <a:schemeClr val="bg1">
                <a:lumMod val="50000"/>
              </a:schemeClr>
            </a:solidFill>
          </a:ln>
        </p:spPr>
        <p:txBody>
          <a:bodyPr wrap="square" rtlCol="0">
            <a:spAutoFit/>
          </a:bodyPr>
          <a:lstStyle/>
          <a:p>
            <a:pPr algn="ctr"/>
            <a:r>
              <a:rPr lang="en-US" sz="2400" dirty="0">
                <a:latin typeface="Garamond" panose="02020404030301010803" pitchFamily="18" charset="0"/>
              </a:rPr>
              <a:t>Ocmulgee Formation Cliffs; Page 1</a:t>
            </a:r>
          </a:p>
        </p:txBody>
      </p:sp>
    </p:spTree>
    <p:extLst>
      <p:ext uri="{BB962C8B-B14F-4D97-AF65-F5344CB8AC3E}">
        <p14:creationId xmlns:p14="http://schemas.microsoft.com/office/powerpoint/2010/main" val="2650427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B7B14E-E59D-490A-978F-4B11B5EC1035}"/>
              </a:ext>
            </a:extLst>
          </p:cNvPr>
          <p:cNvPicPr>
            <a:picLocks noChangeAspect="1"/>
          </p:cNvPicPr>
          <p:nvPr/>
        </p:nvPicPr>
        <p:blipFill>
          <a:blip r:embed="rId2"/>
          <a:stretch>
            <a:fillRect/>
          </a:stretch>
        </p:blipFill>
        <p:spPr>
          <a:xfrm>
            <a:off x="221362" y="226972"/>
            <a:ext cx="4938178" cy="6550900"/>
          </a:xfrm>
          <a:prstGeom prst="rect">
            <a:avLst/>
          </a:prstGeom>
          <a:ln w="25400">
            <a:solidFill>
              <a:schemeClr val="bg1">
                <a:lumMod val="50000"/>
              </a:schemeClr>
            </a:solidFill>
          </a:ln>
        </p:spPr>
      </p:pic>
      <p:pic>
        <p:nvPicPr>
          <p:cNvPr id="4" name="Picture 3" descr="A screenshot of text&#10;&#10;Description automatically generated">
            <a:extLst>
              <a:ext uri="{FF2B5EF4-FFF2-40B4-BE49-F238E27FC236}">
                <a16:creationId xmlns:a16="http://schemas.microsoft.com/office/drawing/2014/main" id="{292E0892-75B7-4ACE-A18E-8187E8AB0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239" y="906959"/>
            <a:ext cx="6621399" cy="5222846"/>
          </a:xfrm>
          <a:prstGeom prst="rect">
            <a:avLst/>
          </a:prstGeom>
          <a:ln w="25400">
            <a:solidFill>
              <a:schemeClr val="bg1">
                <a:lumMod val="50000"/>
              </a:schemeClr>
            </a:solidFill>
          </a:ln>
        </p:spPr>
      </p:pic>
      <p:cxnSp>
        <p:nvCxnSpPr>
          <p:cNvPr id="6" name="Straight Connector 5">
            <a:extLst>
              <a:ext uri="{FF2B5EF4-FFF2-40B4-BE49-F238E27FC236}">
                <a16:creationId xmlns:a16="http://schemas.microsoft.com/office/drawing/2014/main" id="{5242BDF1-434F-48AC-8A5A-BB67B0D4C81B}"/>
              </a:ext>
            </a:extLst>
          </p:cNvPr>
          <p:cNvCxnSpPr>
            <a:cxnSpLocks/>
          </p:cNvCxnSpPr>
          <p:nvPr/>
        </p:nvCxnSpPr>
        <p:spPr>
          <a:xfrm>
            <a:off x="2642616" y="3712747"/>
            <a:ext cx="242900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EA91391-36F0-4FC0-BE2C-CD24F63F9963}"/>
              </a:ext>
            </a:extLst>
          </p:cNvPr>
          <p:cNvCxnSpPr>
            <a:cxnSpLocks/>
          </p:cNvCxnSpPr>
          <p:nvPr/>
        </p:nvCxnSpPr>
        <p:spPr>
          <a:xfrm>
            <a:off x="4562573" y="6325386"/>
            <a:ext cx="5090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65B1796-48B6-4803-8815-AD6F72860608}"/>
              </a:ext>
            </a:extLst>
          </p:cNvPr>
          <p:cNvCxnSpPr/>
          <p:nvPr/>
        </p:nvCxnSpPr>
        <p:spPr>
          <a:xfrm>
            <a:off x="4817097" y="3712747"/>
            <a:ext cx="0" cy="26126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7BBCCEB-3221-4665-AE0B-45685987DE3E}"/>
              </a:ext>
            </a:extLst>
          </p:cNvPr>
          <p:cNvSpPr txBox="1"/>
          <p:nvPr/>
        </p:nvSpPr>
        <p:spPr>
          <a:xfrm>
            <a:off x="5349239" y="301658"/>
            <a:ext cx="6621399" cy="461665"/>
          </a:xfrm>
          <a:prstGeom prst="rect">
            <a:avLst/>
          </a:prstGeom>
          <a:solidFill>
            <a:schemeClr val="bg1"/>
          </a:solidFill>
          <a:ln w="25400">
            <a:solidFill>
              <a:schemeClr val="bg1">
                <a:lumMod val="50000"/>
              </a:schemeClr>
            </a:solidFill>
          </a:ln>
        </p:spPr>
        <p:txBody>
          <a:bodyPr wrap="square" rtlCol="0">
            <a:spAutoFit/>
          </a:bodyPr>
          <a:lstStyle/>
          <a:p>
            <a:pPr algn="ctr"/>
            <a:r>
              <a:rPr lang="en-US" sz="2400" dirty="0">
                <a:latin typeface="Garamond" panose="02020404030301010803" pitchFamily="18" charset="0"/>
              </a:rPr>
              <a:t>Ocmulgee Formation Cliffs; Page 2</a:t>
            </a:r>
          </a:p>
        </p:txBody>
      </p:sp>
    </p:spTree>
    <p:extLst>
      <p:ext uri="{BB962C8B-B14F-4D97-AF65-F5344CB8AC3E}">
        <p14:creationId xmlns:p14="http://schemas.microsoft.com/office/powerpoint/2010/main" val="2075254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C7B2EE-366B-4361-9E01-8C0D274B1206}"/>
              </a:ext>
            </a:extLst>
          </p:cNvPr>
          <p:cNvPicPr>
            <a:picLocks noChangeAspect="1"/>
          </p:cNvPicPr>
          <p:nvPr/>
        </p:nvPicPr>
        <p:blipFill>
          <a:blip r:embed="rId2"/>
          <a:stretch>
            <a:fillRect/>
          </a:stretch>
        </p:blipFill>
        <p:spPr>
          <a:xfrm>
            <a:off x="256003" y="2849633"/>
            <a:ext cx="4325424" cy="3928240"/>
          </a:xfrm>
          <a:prstGeom prst="rect">
            <a:avLst/>
          </a:prstGeom>
        </p:spPr>
      </p:pic>
      <p:pic>
        <p:nvPicPr>
          <p:cNvPr id="3" name="Picture 2">
            <a:extLst>
              <a:ext uri="{FF2B5EF4-FFF2-40B4-BE49-F238E27FC236}">
                <a16:creationId xmlns:a16="http://schemas.microsoft.com/office/drawing/2014/main" id="{5F2552E9-4A9D-4C33-97F5-DC8DE36581CF}"/>
              </a:ext>
            </a:extLst>
          </p:cNvPr>
          <p:cNvPicPr>
            <a:picLocks noChangeAspect="1"/>
          </p:cNvPicPr>
          <p:nvPr/>
        </p:nvPicPr>
        <p:blipFill>
          <a:blip r:embed="rId3"/>
          <a:stretch>
            <a:fillRect/>
          </a:stretch>
        </p:blipFill>
        <p:spPr>
          <a:xfrm>
            <a:off x="4704321" y="179864"/>
            <a:ext cx="7316517" cy="6598009"/>
          </a:xfrm>
          <a:prstGeom prst="rect">
            <a:avLst/>
          </a:prstGeom>
          <a:ln w="25400">
            <a:solidFill>
              <a:schemeClr val="bg1">
                <a:lumMod val="50000"/>
              </a:schemeClr>
            </a:solidFill>
          </a:ln>
        </p:spPr>
      </p:pic>
      <p:sp>
        <p:nvSpPr>
          <p:cNvPr id="4" name="TextBox 3">
            <a:extLst>
              <a:ext uri="{FF2B5EF4-FFF2-40B4-BE49-F238E27FC236}">
                <a16:creationId xmlns:a16="http://schemas.microsoft.com/office/drawing/2014/main" id="{C1F40263-D76E-42DF-B94E-2D9C17DA013D}"/>
              </a:ext>
            </a:extLst>
          </p:cNvPr>
          <p:cNvSpPr txBox="1"/>
          <p:nvPr/>
        </p:nvSpPr>
        <p:spPr>
          <a:xfrm>
            <a:off x="256003" y="179865"/>
            <a:ext cx="4325423" cy="1477328"/>
          </a:xfrm>
          <a:prstGeom prst="rect">
            <a:avLst/>
          </a:prstGeom>
          <a:solidFill>
            <a:schemeClr val="bg1"/>
          </a:solidFill>
          <a:ln w="25400">
            <a:solidFill>
              <a:schemeClr val="bg1">
                <a:lumMod val="50000"/>
              </a:schemeClr>
            </a:solidFill>
          </a:ln>
        </p:spPr>
        <p:txBody>
          <a:bodyPr wrap="square" rtlCol="0">
            <a:spAutoFit/>
          </a:bodyPr>
          <a:lstStyle/>
          <a:p>
            <a:r>
              <a:rPr lang="en-US" dirty="0">
                <a:latin typeface="Georgia" panose="02040502050405020303" pitchFamily="18" charset="0"/>
              </a:rPr>
              <a:t>At location 3 on the below map there’s a hilltop exposure of the uppermost Eocene Ocmulgee formation which produces these beautiful, colonial bryozoans. </a:t>
            </a:r>
          </a:p>
        </p:txBody>
      </p:sp>
    </p:spTree>
    <p:extLst>
      <p:ext uri="{BB962C8B-B14F-4D97-AF65-F5344CB8AC3E}">
        <p14:creationId xmlns:p14="http://schemas.microsoft.com/office/powerpoint/2010/main" val="1983505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0BD884-1A5F-44C2-BFB0-87E2F91A7EBB}"/>
              </a:ext>
            </a:extLst>
          </p:cNvPr>
          <p:cNvPicPr>
            <a:picLocks noChangeAspect="1"/>
          </p:cNvPicPr>
          <p:nvPr/>
        </p:nvPicPr>
        <p:blipFill>
          <a:blip r:embed="rId2"/>
          <a:stretch>
            <a:fillRect/>
          </a:stretch>
        </p:blipFill>
        <p:spPr>
          <a:xfrm>
            <a:off x="347508" y="117968"/>
            <a:ext cx="2108403" cy="1588284"/>
          </a:xfrm>
          <a:prstGeom prst="rect">
            <a:avLst/>
          </a:prstGeom>
          <a:ln w="25400">
            <a:solidFill>
              <a:schemeClr val="bg1">
                <a:lumMod val="50000"/>
              </a:schemeClr>
            </a:solidFill>
          </a:ln>
        </p:spPr>
      </p:pic>
      <p:sp>
        <p:nvSpPr>
          <p:cNvPr id="3" name="TextBox 2">
            <a:extLst>
              <a:ext uri="{FF2B5EF4-FFF2-40B4-BE49-F238E27FC236}">
                <a16:creationId xmlns:a16="http://schemas.microsoft.com/office/drawing/2014/main" id="{40EC0CD7-A8B1-4163-A98C-CF8D17012D9F}"/>
              </a:ext>
            </a:extLst>
          </p:cNvPr>
          <p:cNvSpPr txBox="1"/>
          <p:nvPr/>
        </p:nvSpPr>
        <p:spPr>
          <a:xfrm>
            <a:off x="2963085" y="117968"/>
            <a:ext cx="5816338" cy="2062103"/>
          </a:xfrm>
          <a:prstGeom prst="rect">
            <a:avLst/>
          </a:prstGeom>
          <a:solidFill>
            <a:schemeClr val="bg1"/>
          </a:solidFill>
          <a:ln w="25400">
            <a:solidFill>
              <a:schemeClr val="bg1">
                <a:lumMod val="50000"/>
              </a:schemeClr>
            </a:solidFill>
          </a:ln>
        </p:spPr>
        <p:txBody>
          <a:bodyPr wrap="square" rtlCol="0">
            <a:spAutoFit/>
          </a:bodyPr>
          <a:lstStyle/>
          <a:p>
            <a:r>
              <a:rPr lang="en-US" sz="1600" b="1" dirty="0">
                <a:latin typeface="Garamond" panose="02020404030301010803" pitchFamily="18" charset="0"/>
              </a:rPr>
              <a:t>Deep thanks to:</a:t>
            </a:r>
          </a:p>
          <a:p>
            <a:r>
              <a:rPr lang="en-US" sz="1600" b="1" dirty="0">
                <a:latin typeface="Garamond" panose="02020404030301010803" pitchFamily="18" charset="0"/>
              </a:rPr>
              <a:t>The Georgia Department of Natural Resources</a:t>
            </a:r>
          </a:p>
          <a:p>
            <a:r>
              <a:rPr lang="en-US" sz="1600" b="1" dirty="0">
                <a:latin typeface="Garamond" panose="02020404030301010803" pitchFamily="18" charset="0"/>
              </a:rPr>
              <a:t>&amp; the Georgia DNR Wildlife Resource Division</a:t>
            </a:r>
          </a:p>
          <a:p>
            <a:pPr marL="285750" indent="-285750">
              <a:buFont typeface="Arial" panose="020B0604020202020204" pitchFamily="34" charset="0"/>
              <a:buChar char="•"/>
            </a:pPr>
            <a:r>
              <a:rPr lang="en-US" sz="1600" dirty="0">
                <a:latin typeface="Garamond" panose="02020404030301010803" pitchFamily="18" charset="0"/>
              </a:rPr>
              <a:t>Mark Williams; Commissioner, Georgia Department of Natural Resources.</a:t>
            </a:r>
          </a:p>
          <a:p>
            <a:pPr marL="285750" indent="-285750">
              <a:buFont typeface="Arial" panose="020B0604020202020204" pitchFamily="34" charset="0"/>
              <a:buChar char="•"/>
            </a:pPr>
            <a:r>
              <a:rPr lang="en-US" sz="1600" dirty="0">
                <a:solidFill>
                  <a:prstClr val="black"/>
                </a:solidFill>
                <a:latin typeface="Garamond" panose="02020404030301010803" pitchFamily="18" charset="0"/>
              </a:rPr>
              <a:t>Don McGowan, the Regional Manager of Game Management for the Wildlife Resource Division of the Georgia Department of Natural Resources.</a:t>
            </a:r>
          </a:p>
        </p:txBody>
      </p:sp>
      <p:pic>
        <p:nvPicPr>
          <p:cNvPr id="1026" name="Picture 2" descr="Picture">
            <a:extLst>
              <a:ext uri="{FF2B5EF4-FFF2-40B4-BE49-F238E27FC236}">
                <a16:creationId xmlns:a16="http://schemas.microsoft.com/office/drawing/2014/main" id="{D062F6A4-7F0E-4913-9656-CD00E77F7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8" b="2349"/>
          <a:stretch/>
        </p:blipFill>
        <p:spPr bwMode="auto">
          <a:xfrm>
            <a:off x="8905040" y="152929"/>
            <a:ext cx="3159045" cy="6608703"/>
          </a:xfrm>
          <a:prstGeom prst="rect">
            <a:avLst/>
          </a:prstGeom>
          <a:noFill/>
          <a:ln w="2540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descr="Roger W. Portell">
            <a:extLst>
              <a:ext uri="{FF2B5EF4-FFF2-40B4-BE49-F238E27FC236}">
                <a16:creationId xmlns:a16="http://schemas.microsoft.com/office/drawing/2014/main" id="{2CB5D1C4-3105-4BAD-BFC0-C7F666757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451" y="2276588"/>
            <a:ext cx="3323972" cy="3031462"/>
          </a:xfrm>
          <a:prstGeom prst="rect">
            <a:avLst/>
          </a:prstGeom>
          <a:noFill/>
          <a:ln w="254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5D21FC3-3E76-4414-9A94-67C798DD6920}"/>
              </a:ext>
            </a:extLst>
          </p:cNvPr>
          <p:cNvSpPr txBox="1"/>
          <p:nvPr/>
        </p:nvSpPr>
        <p:spPr>
          <a:xfrm>
            <a:off x="4839019" y="5429840"/>
            <a:ext cx="3986024" cy="1323439"/>
          </a:xfrm>
          <a:prstGeom prst="rect">
            <a:avLst/>
          </a:prstGeom>
          <a:solidFill>
            <a:schemeClr val="bg1"/>
          </a:solidFill>
          <a:ln w="25400">
            <a:solidFill>
              <a:schemeClr val="bg1">
                <a:lumMod val="50000"/>
              </a:schemeClr>
            </a:solidFill>
          </a:ln>
        </p:spPr>
        <p:txBody>
          <a:bodyPr wrap="square" rtlCol="0">
            <a:spAutoFit/>
          </a:bodyPr>
          <a:lstStyle/>
          <a:p>
            <a:r>
              <a:rPr lang="en-US" sz="1600" b="1" dirty="0">
                <a:latin typeface="Garamond" panose="02020404030301010803" pitchFamily="18" charset="0"/>
              </a:rPr>
              <a:t>Thanks to Dr. Roger W. </a:t>
            </a:r>
            <a:r>
              <a:rPr lang="en-US" sz="1600" b="1" dirty="0" err="1">
                <a:latin typeface="Garamond" panose="02020404030301010803" pitchFamily="18" charset="0"/>
              </a:rPr>
              <a:t>Portell</a:t>
            </a:r>
            <a:r>
              <a:rPr lang="en-US" sz="1600" b="1" dirty="0">
                <a:latin typeface="Garamond" panose="02020404030301010803" pitchFamily="18" charset="0"/>
              </a:rPr>
              <a:t>, </a:t>
            </a:r>
          </a:p>
          <a:p>
            <a:r>
              <a:rPr lang="en-US" sz="1600" b="1" dirty="0">
                <a:latin typeface="Garamond" panose="02020404030301010803" pitchFamily="18" charset="0"/>
              </a:rPr>
              <a:t>Collections Director of Invertebrate Paleontology at </a:t>
            </a:r>
          </a:p>
          <a:p>
            <a:r>
              <a:rPr lang="en-US" sz="1600" b="1" dirty="0">
                <a:latin typeface="Garamond" panose="02020404030301010803" pitchFamily="18" charset="0"/>
              </a:rPr>
              <a:t>the Florida Museum of Natural History </a:t>
            </a:r>
          </a:p>
          <a:p>
            <a:r>
              <a:rPr lang="en-US" sz="1600" b="1" dirty="0">
                <a:latin typeface="Garamond" panose="02020404030301010803" pitchFamily="18" charset="0"/>
              </a:rPr>
              <a:t>which will house the collected fossils. </a:t>
            </a:r>
          </a:p>
        </p:txBody>
      </p:sp>
      <p:sp>
        <p:nvSpPr>
          <p:cNvPr id="13" name="TextBox 12">
            <a:extLst>
              <a:ext uri="{FF2B5EF4-FFF2-40B4-BE49-F238E27FC236}">
                <a16:creationId xmlns:a16="http://schemas.microsoft.com/office/drawing/2014/main" id="{4A119241-94B4-4541-B074-CB23995D373F}"/>
              </a:ext>
            </a:extLst>
          </p:cNvPr>
          <p:cNvSpPr txBox="1"/>
          <p:nvPr/>
        </p:nvSpPr>
        <p:spPr>
          <a:xfrm>
            <a:off x="2899703" y="3416342"/>
            <a:ext cx="1813699" cy="3293209"/>
          </a:xfrm>
          <a:prstGeom prst="rect">
            <a:avLst/>
          </a:prstGeom>
          <a:solidFill>
            <a:schemeClr val="bg1"/>
          </a:solidFill>
          <a:ln w="25400">
            <a:solidFill>
              <a:schemeClr val="bg1">
                <a:lumMod val="50000"/>
              </a:schemeClr>
            </a:solidFill>
          </a:ln>
        </p:spPr>
        <p:txBody>
          <a:bodyPr wrap="square" rtlCol="0">
            <a:spAutoFit/>
          </a:bodyPr>
          <a:lstStyle/>
          <a:p>
            <a:endParaRPr lang="en-US" sz="1600" dirty="0">
              <a:latin typeface="Garamond" panose="02020404030301010803" pitchFamily="18" charset="0"/>
            </a:endParaRPr>
          </a:p>
          <a:p>
            <a:endParaRPr lang="en-US" sz="1600" b="1" dirty="0">
              <a:latin typeface="Garamond" panose="02020404030301010803" pitchFamily="18" charset="0"/>
            </a:endParaRPr>
          </a:p>
          <a:p>
            <a:r>
              <a:rPr lang="en-US" sz="1600" b="1" dirty="0">
                <a:latin typeface="Garamond" panose="02020404030301010803" pitchFamily="18" charset="0"/>
              </a:rPr>
              <a:t>Thanks to </a:t>
            </a:r>
          </a:p>
          <a:p>
            <a:r>
              <a:rPr lang="en-US" sz="1600" b="1" dirty="0">
                <a:latin typeface="Garamond" panose="02020404030301010803" pitchFamily="18" charset="0"/>
              </a:rPr>
              <a:t>Dr. Burt Carter, Professor of Paleontology at Georgia Southwestern in Americus for the field help, stratigraphic advice and loan of</a:t>
            </a:r>
          </a:p>
          <a:p>
            <a:r>
              <a:rPr lang="en-US" sz="1600" b="1" dirty="0">
                <a:latin typeface="Garamond" panose="02020404030301010803" pitchFamily="18" charset="0"/>
              </a:rPr>
              <a:t>experience! </a:t>
            </a:r>
          </a:p>
        </p:txBody>
      </p:sp>
      <p:sp>
        <p:nvSpPr>
          <p:cNvPr id="14" name="Arrow: Left 13">
            <a:extLst>
              <a:ext uri="{FF2B5EF4-FFF2-40B4-BE49-F238E27FC236}">
                <a16:creationId xmlns:a16="http://schemas.microsoft.com/office/drawing/2014/main" id="{1D015962-75F7-4F11-9DD2-AA6409355345}"/>
              </a:ext>
            </a:extLst>
          </p:cNvPr>
          <p:cNvSpPr/>
          <p:nvPr/>
        </p:nvSpPr>
        <p:spPr>
          <a:xfrm>
            <a:off x="2963085" y="3589910"/>
            <a:ext cx="1580634" cy="260961"/>
          </a:xfrm>
          <a:prstGeom prst="leftArrow">
            <a:avLst>
              <a:gd name="adj1" fmla="val 50000"/>
              <a:gd name="adj2" fmla="val 50000"/>
            </a:avLst>
          </a:prstGeom>
          <a:solidFill>
            <a:schemeClr val="bg1">
              <a:lumMod val="9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93791056-81AF-4F3F-8284-99C4C61F1031}"/>
              </a:ext>
            </a:extLst>
          </p:cNvPr>
          <p:cNvSpPr/>
          <p:nvPr/>
        </p:nvSpPr>
        <p:spPr>
          <a:xfrm>
            <a:off x="8449485" y="5564563"/>
            <a:ext cx="329938" cy="859536"/>
          </a:xfrm>
          <a:prstGeom prst="upArrow">
            <a:avLst/>
          </a:prstGeom>
          <a:solidFill>
            <a:schemeClr val="bg1">
              <a:lumMod val="9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4B7874-CAA3-47CA-841B-841E5108E374}"/>
              </a:ext>
            </a:extLst>
          </p:cNvPr>
          <p:cNvSpPr txBox="1"/>
          <p:nvPr/>
        </p:nvSpPr>
        <p:spPr>
          <a:xfrm>
            <a:off x="8922802" y="242459"/>
            <a:ext cx="2620652" cy="338554"/>
          </a:xfrm>
          <a:prstGeom prst="rect">
            <a:avLst/>
          </a:prstGeom>
          <a:solidFill>
            <a:schemeClr val="bg1"/>
          </a:solidFill>
          <a:ln w="25400">
            <a:solidFill>
              <a:schemeClr val="bg1">
                <a:lumMod val="50000"/>
              </a:schemeClr>
            </a:solidFill>
          </a:ln>
        </p:spPr>
        <p:txBody>
          <a:bodyPr wrap="square" rtlCol="0">
            <a:spAutoFit/>
          </a:bodyPr>
          <a:lstStyle/>
          <a:p>
            <a:r>
              <a:rPr lang="en-US" sz="1600" b="1" dirty="0">
                <a:latin typeface="Garamond" panose="02020404030301010803" pitchFamily="18" charset="0"/>
              </a:rPr>
              <a:t>Thanks to Dr. Don </a:t>
            </a:r>
            <a:r>
              <a:rPr lang="en-US" sz="1600" b="1" dirty="0" err="1">
                <a:latin typeface="Garamond" panose="02020404030301010803" pitchFamily="18" charset="0"/>
              </a:rPr>
              <a:t>Thieme</a:t>
            </a:r>
            <a:r>
              <a:rPr lang="en-US" sz="1600" b="1" dirty="0">
                <a:latin typeface="Garamond" panose="02020404030301010803" pitchFamily="18" charset="0"/>
              </a:rPr>
              <a:t>!</a:t>
            </a:r>
          </a:p>
        </p:txBody>
      </p:sp>
      <p:pic>
        <p:nvPicPr>
          <p:cNvPr id="7" name="Picture 6" descr="A picture containing outdoor, man, grass, standing&#10;&#10;Description automatically generated">
            <a:extLst>
              <a:ext uri="{FF2B5EF4-FFF2-40B4-BE49-F238E27FC236}">
                <a16:creationId xmlns:a16="http://schemas.microsoft.com/office/drawing/2014/main" id="{3E5AD10F-D283-4B9C-9D7B-BD738FE17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61" y="1812314"/>
            <a:ext cx="2710645" cy="4928015"/>
          </a:xfrm>
          <a:prstGeom prst="rect">
            <a:avLst/>
          </a:prstGeom>
          <a:ln w="25400">
            <a:solidFill>
              <a:schemeClr val="bg1">
                <a:lumMod val="65000"/>
              </a:schemeClr>
            </a:solidFill>
          </a:ln>
        </p:spPr>
      </p:pic>
      <p:pic>
        <p:nvPicPr>
          <p:cNvPr id="8" name="Picture 7">
            <a:extLst>
              <a:ext uri="{FF2B5EF4-FFF2-40B4-BE49-F238E27FC236}">
                <a16:creationId xmlns:a16="http://schemas.microsoft.com/office/drawing/2014/main" id="{980AD8B8-C52B-44F0-A6BF-AD72A836C97C}"/>
              </a:ext>
            </a:extLst>
          </p:cNvPr>
          <p:cNvPicPr>
            <a:picLocks noChangeAspect="1"/>
          </p:cNvPicPr>
          <p:nvPr/>
        </p:nvPicPr>
        <p:blipFill>
          <a:blip r:embed="rId6"/>
          <a:stretch>
            <a:fillRect/>
          </a:stretch>
        </p:blipFill>
        <p:spPr>
          <a:xfrm>
            <a:off x="3404630" y="2308827"/>
            <a:ext cx="879070" cy="978758"/>
          </a:xfrm>
          <a:prstGeom prst="rect">
            <a:avLst/>
          </a:prstGeom>
        </p:spPr>
      </p:pic>
    </p:spTree>
    <p:extLst>
      <p:ext uri="{BB962C8B-B14F-4D97-AF65-F5344CB8AC3E}">
        <p14:creationId xmlns:p14="http://schemas.microsoft.com/office/powerpoint/2010/main" val="2034997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forest&#10;&#10;Description automatically generated">
            <a:extLst>
              <a:ext uri="{FF2B5EF4-FFF2-40B4-BE49-F238E27FC236}">
                <a16:creationId xmlns:a16="http://schemas.microsoft.com/office/drawing/2014/main" id="{CA3CB711-1E9D-4D70-8006-02E8F54CF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15" y="989815"/>
            <a:ext cx="4352882" cy="5635976"/>
          </a:xfrm>
          <a:prstGeom prst="rect">
            <a:avLst/>
          </a:prstGeom>
          <a:ln w="25400">
            <a:solidFill>
              <a:schemeClr val="bg1">
                <a:lumMod val="65000"/>
              </a:schemeClr>
            </a:solidFill>
          </a:ln>
        </p:spPr>
      </p:pic>
      <p:pic>
        <p:nvPicPr>
          <p:cNvPr id="5" name="Picture 4" descr="A person standing on a dry grass field&#10;&#10;Description automatically generated">
            <a:extLst>
              <a:ext uri="{FF2B5EF4-FFF2-40B4-BE49-F238E27FC236}">
                <a16:creationId xmlns:a16="http://schemas.microsoft.com/office/drawing/2014/main" id="{B24EE1C9-A168-4D85-9FC7-2FD6776C6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672" y="1030789"/>
            <a:ext cx="3515628" cy="5591541"/>
          </a:xfrm>
          <a:prstGeom prst="rect">
            <a:avLst/>
          </a:prstGeom>
          <a:ln w="25400">
            <a:solidFill>
              <a:schemeClr val="bg1">
                <a:lumMod val="65000"/>
              </a:schemeClr>
            </a:solidFill>
          </a:ln>
        </p:spPr>
      </p:pic>
      <p:sp>
        <p:nvSpPr>
          <p:cNvPr id="6" name="TextBox 5">
            <a:extLst>
              <a:ext uri="{FF2B5EF4-FFF2-40B4-BE49-F238E27FC236}">
                <a16:creationId xmlns:a16="http://schemas.microsoft.com/office/drawing/2014/main" id="{B4426C1E-28B2-4D10-8A91-6E50BA2561E7}"/>
              </a:ext>
            </a:extLst>
          </p:cNvPr>
          <p:cNvSpPr txBox="1"/>
          <p:nvPr/>
        </p:nvSpPr>
        <p:spPr>
          <a:xfrm>
            <a:off x="131974" y="235670"/>
            <a:ext cx="11943761" cy="646331"/>
          </a:xfrm>
          <a:prstGeom prst="rect">
            <a:avLst/>
          </a:prstGeom>
          <a:solidFill>
            <a:schemeClr val="bg1"/>
          </a:solidFill>
          <a:ln w="25400">
            <a:solidFill>
              <a:schemeClr val="bg1">
                <a:lumMod val="50000"/>
              </a:schemeClr>
            </a:solidFill>
          </a:ln>
        </p:spPr>
        <p:txBody>
          <a:bodyPr wrap="square" rtlCol="0">
            <a:spAutoFit/>
          </a:bodyPr>
          <a:lstStyle/>
          <a:p>
            <a:pPr algn="ctr"/>
            <a:r>
              <a:rPr lang="en-US" sz="3600" b="1" dirty="0">
                <a:latin typeface="Garamond" panose="02020404030301010803" pitchFamily="18" charset="0"/>
              </a:rPr>
              <a:t>Deepest Thanks!</a:t>
            </a:r>
            <a:endParaRPr lang="en-US" b="1" dirty="0"/>
          </a:p>
        </p:txBody>
      </p:sp>
      <p:sp>
        <p:nvSpPr>
          <p:cNvPr id="7" name="TextBox 6">
            <a:extLst>
              <a:ext uri="{FF2B5EF4-FFF2-40B4-BE49-F238E27FC236}">
                <a16:creationId xmlns:a16="http://schemas.microsoft.com/office/drawing/2014/main" id="{1F754224-834A-4D2D-9296-CD1682DA0D27}"/>
              </a:ext>
            </a:extLst>
          </p:cNvPr>
          <p:cNvSpPr txBox="1"/>
          <p:nvPr/>
        </p:nvSpPr>
        <p:spPr>
          <a:xfrm>
            <a:off x="4501297" y="989815"/>
            <a:ext cx="3205114" cy="2585323"/>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Dr. Paul F. </a:t>
            </a:r>
            <a:r>
              <a:rPr lang="en-US" dirty="0" err="1">
                <a:latin typeface="Garamond" panose="02020404030301010803" pitchFamily="18" charset="0"/>
              </a:rPr>
              <a:t>Huddlestun</a:t>
            </a:r>
            <a:r>
              <a:rPr lang="en-US" dirty="0">
                <a:latin typeface="Garamond" panose="02020404030301010803" pitchFamily="18" charset="0"/>
              </a:rPr>
              <a:t>, </a:t>
            </a:r>
            <a:r>
              <a:rPr lang="en-US" dirty="0" err="1">
                <a:latin typeface="Garamond" panose="02020404030301010803" pitchFamily="18" charset="0"/>
              </a:rPr>
              <a:t>Phd</a:t>
            </a:r>
            <a:r>
              <a:rPr lang="en-US" dirty="0">
                <a:latin typeface="Garamond" panose="02020404030301010803" pitchFamily="18" charset="0"/>
              </a:rPr>
              <a:t>; Retired </a:t>
            </a:r>
            <a:r>
              <a:rPr lang="en-US" dirty="0" err="1">
                <a:latin typeface="Garamond" panose="02020404030301010803" pitchFamily="18" charset="0"/>
              </a:rPr>
              <a:t>Stratigrapher</a:t>
            </a:r>
            <a:r>
              <a:rPr lang="en-US" dirty="0">
                <a:latin typeface="Garamond" panose="02020404030301010803" pitchFamily="18" charset="0"/>
              </a:rPr>
              <a:t> and Invertebrate Paleontologist for the Georgia Geologic Survey, I (we) appreciate his many conferrals and his willingness to travel from his home in New Mexico, repeatedly, to do field work with us in Oaky Woods. </a:t>
            </a:r>
          </a:p>
        </p:txBody>
      </p:sp>
      <p:sp>
        <p:nvSpPr>
          <p:cNvPr id="8" name="TextBox 7">
            <a:extLst>
              <a:ext uri="{FF2B5EF4-FFF2-40B4-BE49-F238E27FC236}">
                <a16:creationId xmlns:a16="http://schemas.microsoft.com/office/drawing/2014/main" id="{F28DBC42-9967-4265-A6FD-EB34FF541CDA}"/>
              </a:ext>
            </a:extLst>
          </p:cNvPr>
          <p:cNvSpPr txBox="1"/>
          <p:nvPr/>
        </p:nvSpPr>
        <p:spPr>
          <a:xfrm>
            <a:off x="5401558" y="3728799"/>
            <a:ext cx="3141583" cy="2862322"/>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Henry N. Josey, PharmD</a:t>
            </a:r>
          </a:p>
          <a:p>
            <a:r>
              <a:rPr lang="en-US" dirty="0">
                <a:latin typeface="Garamond" panose="02020404030301010803" pitchFamily="18" charset="0"/>
              </a:rPr>
              <a:t>amateur paleontologist and highly experience field researcher. Hank &amp; I hiked miles in Oaky Woods and saw many very cool things. Still, we only scratched the surface and there is much in Oaky Woods and other WMAs which remain unexplored and unreported.</a:t>
            </a:r>
          </a:p>
        </p:txBody>
      </p:sp>
      <p:sp>
        <p:nvSpPr>
          <p:cNvPr id="2" name="TextBox 1">
            <a:extLst>
              <a:ext uri="{FF2B5EF4-FFF2-40B4-BE49-F238E27FC236}">
                <a16:creationId xmlns:a16="http://schemas.microsoft.com/office/drawing/2014/main" id="{645EE5A4-3BA3-41B1-A9F3-8DA2E0C8D556}"/>
              </a:ext>
            </a:extLst>
          </p:cNvPr>
          <p:cNvSpPr txBox="1"/>
          <p:nvPr/>
        </p:nvSpPr>
        <p:spPr>
          <a:xfrm>
            <a:off x="218608" y="6201611"/>
            <a:ext cx="1723314" cy="338554"/>
          </a:xfrm>
          <a:prstGeom prst="rect">
            <a:avLst/>
          </a:prstGeom>
          <a:solidFill>
            <a:schemeClr val="bg1"/>
          </a:solidFill>
          <a:ln w="25400">
            <a:solidFill>
              <a:schemeClr val="accent1"/>
            </a:solidFill>
          </a:ln>
        </p:spPr>
        <p:txBody>
          <a:bodyPr wrap="square" rtlCol="0">
            <a:spAutoFit/>
          </a:bodyPr>
          <a:lstStyle/>
          <a:p>
            <a:r>
              <a:rPr lang="en-US" sz="1600" dirty="0">
                <a:latin typeface="Garamond" panose="02020404030301010803" pitchFamily="18" charset="0"/>
              </a:rPr>
              <a:t>Paul F. </a:t>
            </a:r>
            <a:r>
              <a:rPr lang="en-US" sz="1600" dirty="0" err="1">
                <a:latin typeface="Garamond" panose="02020404030301010803" pitchFamily="18" charset="0"/>
              </a:rPr>
              <a:t>Huddlestun</a:t>
            </a:r>
            <a:endParaRPr lang="en-US" sz="1600" dirty="0">
              <a:latin typeface="Garamond" panose="02020404030301010803" pitchFamily="18" charset="0"/>
            </a:endParaRPr>
          </a:p>
        </p:txBody>
      </p:sp>
      <p:sp>
        <p:nvSpPr>
          <p:cNvPr id="4" name="TextBox 3">
            <a:extLst>
              <a:ext uri="{FF2B5EF4-FFF2-40B4-BE49-F238E27FC236}">
                <a16:creationId xmlns:a16="http://schemas.microsoft.com/office/drawing/2014/main" id="{F50435CF-5C82-4595-8596-74B084BD7E3C}"/>
              </a:ext>
            </a:extLst>
          </p:cNvPr>
          <p:cNvSpPr txBox="1"/>
          <p:nvPr/>
        </p:nvSpPr>
        <p:spPr>
          <a:xfrm>
            <a:off x="9728461" y="6170833"/>
            <a:ext cx="2347274" cy="369332"/>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Henry (Hank) N. Josey</a:t>
            </a:r>
          </a:p>
        </p:txBody>
      </p:sp>
    </p:spTree>
    <p:extLst>
      <p:ext uri="{BB962C8B-B14F-4D97-AF65-F5344CB8AC3E}">
        <p14:creationId xmlns:p14="http://schemas.microsoft.com/office/powerpoint/2010/main" val="2779018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99F06-0F0C-4941-A28F-920E48398137}"/>
              </a:ext>
            </a:extLst>
          </p:cNvPr>
          <p:cNvSpPr txBox="1"/>
          <p:nvPr/>
        </p:nvSpPr>
        <p:spPr>
          <a:xfrm>
            <a:off x="876693" y="424206"/>
            <a:ext cx="10897386" cy="6329938"/>
          </a:xfrm>
          <a:prstGeom prst="rect">
            <a:avLst/>
          </a:prstGeom>
          <a:solidFill>
            <a:schemeClr val="bg1"/>
          </a:solidFill>
          <a:ln w="25400">
            <a:solidFill>
              <a:schemeClr val="bg1">
                <a:lumMod val="50000"/>
              </a:schemeClr>
            </a:solidFill>
          </a:ln>
        </p:spPr>
        <p:txBody>
          <a:bodyPr wrap="square" rtlCol="0">
            <a:spAutoFit/>
          </a:bodyPr>
          <a:lstStyle/>
          <a:p>
            <a:r>
              <a:rPr lang="en-US" sz="2800" b="1" dirty="0">
                <a:latin typeface="Garamond" panose="02020404030301010803" pitchFamily="18" charset="0"/>
              </a:rPr>
              <a:t>References;</a:t>
            </a:r>
          </a:p>
          <a:p>
            <a:pPr marL="342900" indent="-342900">
              <a:buFont typeface="+mj-lt"/>
              <a:buAutoNum type="arabicPeriod"/>
            </a:pPr>
            <a:r>
              <a:rPr lang="en-US" sz="2400" dirty="0" err="1">
                <a:latin typeface="Garamond" panose="02020404030301010803" pitchFamily="18" charset="0"/>
              </a:rPr>
              <a:t>Thuman</a:t>
            </a:r>
            <a:r>
              <a:rPr lang="en-US" sz="2400" dirty="0">
                <a:latin typeface="Garamond" panose="02020404030301010803" pitchFamily="18" charset="0"/>
              </a:rPr>
              <a:t>, Thomas D., </a:t>
            </a:r>
            <a:r>
              <a:rPr lang="en-US" sz="2400" i="1" dirty="0">
                <a:latin typeface="Garamond" panose="02020404030301010803" pitchFamily="18" charset="0"/>
              </a:rPr>
              <a:t>Basilosaurids, the First Modern Whales, </a:t>
            </a:r>
            <a:r>
              <a:rPr lang="en-US" sz="2400" dirty="0">
                <a:latin typeface="Garamond" panose="02020404030301010803" pitchFamily="18" charset="0"/>
              </a:rPr>
              <a:t>Section 12, GeorgiasFossils.com</a:t>
            </a:r>
          </a:p>
          <a:p>
            <a:pPr marL="342900" indent="-342900">
              <a:buFont typeface="+mj-lt"/>
              <a:buAutoNum type="arabicPeriod"/>
            </a:pPr>
            <a:r>
              <a:rPr lang="en-US" sz="2400" dirty="0">
                <a:latin typeface="Garamond" panose="02020404030301010803" pitchFamily="18" charset="0"/>
              </a:rPr>
              <a:t>Cooke, Wythe; Cenozoic Echinoids of the Eastern United States, U.S. Department of Interior, US Geological Survey Professional Paper 321, USGS, 1959</a:t>
            </a:r>
          </a:p>
          <a:p>
            <a:pPr marL="342900" indent="-342900">
              <a:buFont typeface="+mj-lt"/>
              <a:buAutoNum type="arabicPeriod"/>
            </a:pPr>
            <a:r>
              <a:rPr lang="en-US" sz="2400" dirty="0" err="1">
                <a:latin typeface="Garamond" panose="02020404030301010803" pitchFamily="18" charset="0"/>
              </a:rPr>
              <a:t>Huddlestun</a:t>
            </a:r>
            <a:r>
              <a:rPr lang="en-US" sz="2400" dirty="0">
                <a:latin typeface="Garamond" panose="02020404030301010803" pitchFamily="18" charset="0"/>
              </a:rPr>
              <a:t>, Paul F., Hetrick, John H; </a:t>
            </a:r>
            <a:r>
              <a:rPr lang="en-US" sz="2400" i="1" dirty="0">
                <a:latin typeface="Garamond" panose="02020404030301010803" pitchFamily="18" charset="0"/>
              </a:rPr>
              <a:t>The Stratigraphy of the Tobacco Road Sand – A New Formation</a:t>
            </a:r>
            <a:r>
              <a:rPr lang="en-US" sz="2400" dirty="0">
                <a:latin typeface="Garamond" panose="02020404030301010803" pitchFamily="18" charset="0"/>
              </a:rPr>
              <a:t>, Short Contributions to the Geology of Georgia, Georgia Geologic Survey, Bulletin 93, 1978</a:t>
            </a:r>
          </a:p>
          <a:p>
            <a:pPr marL="342900" marR="0" lvl="0" indent="-342900">
              <a:lnSpc>
                <a:spcPct val="107000"/>
              </a:lnSpc>
              <a:spcBef>
                <a:spcPts val="0"/>
              </a:spcBef>
              <a:spcAft>
                <a:spcPts val="0"/>
              </a:spcAft>
              <a:buFont typeface="+mj-lt"/>
              <a:buAutoNum type="arabicPeriod"/>
              <a:tabLst>
                <a:tab pos="236220" algn="l"/>
                <a:tab pos="1432560" algn="l"/>
              </a:tabLst>
            </a:pPr>
            <a:r>
              <a:rPr lang="en-US" sz="2400" dirty="0" err="1">
                <a:latin typeface="Garamond" panose="02020404030301010803" pitchFamily="18" charset="0"/>
                <a:ea typeface="Calibri" panose="020F0502020204030204" pitchFamily="34" charset="0"/>
                <a:cs typeface="Times New Roman" panose="02020603050405020304" pitchFamily="18" charset="0"/>
              </a:rPr>
              <a:t>Huddlestun</a:t>
            </a:r>
            <a:r>
              <a:rPr lang="en-US" sz="2400" dirty="0">
                <a:latin typeface="Garamond" panose="02020404030301010803" pitchFamily="18" charset="0"/>
                <a:ea typeface="Calibri" panose="020F0502020204030204" pitchFamily="34" charset="0"/>
                <a:cs typeface="Times New Roman" panose="02020603050405020304" pitchFamily="18" charset="0"/>
              </a:rPr>
              <a:t>, Paul F., Hetrick John H.; </a:t>
            </a:r>
            <a:r>
              <a:rPr lang="en-US" sz="2400" i="1" dirty="0">
                <a:latin typeface="Garamond" panose="02020404030301010803" pitchFamily="18" charset="0"/>
                <a:ea typeface="Calibri" panose="020F0502020204030204" pitchFamily="34" charset="0"/>
                <a:cs typeface="Times New Roman" panose="02020603050405020304" pitchFamily="18" charset="0"/>
              </a:rPr>
              <a:t>Upper Eocene Stratigraphy of Central and Eastern Georgia</a:t>
            </a:r>
            <a:r>
              <a:rPr lang="en-US" sz="2400" dirty="0">
                <a:latin typeface="Garamond" panose="02020404030301010803" pitchFamily="18" charset="0"/>
                <a:ea typeface="Calibri" panose="020F0502020204030204" pitchFamily="34" charset="0"/>
                <a:cs typeface="Times New Roman" panose="02020603050405020304" pitchFamily="18" charset="0"/>
              </a:rPr>
              <a:t>, Georgia Geologic Survey, Bulletin 95, Pg.50, 1986</a:t>
            </a:r>
          </a:p>
          <a:p>
            <a:pPr marL="342900" marR="0" lvl="0" indent="-342900">
              <a:lnSpc>
                <a:spcPct val="107000"/>
              </a:lnSpc>
              <a:spcBef>
                <a:spcPts val="0"/>
              </a:spcBef>
              <a:spcAft>
                <a:spcPts val="0"/>
              </a:spcAft>
              <a:buFont typeface="+mj-lt"/>
              <a:buAutoNum type="arabicPeriod"/>
              <a:tabLst>
                <a:tab pos="236220" algn="l"/>
                <a:tab pos="1432560" algn="l"/>
              </a:tabLst>
            </a:pPr>
            <a:r>
              <a:rPr lang="en-US" sz="2400" dirty="0" err="1">
                <a:latin typeface="Garamond" panose="02020404030301010803" pitchFamily="18" charset="0"/>
                <a:ea typeface="Calibri" panose="020F0502020204030204" pitchFamily="34" charset="0"/>
                <a:cs typeface="Times New Roman" panose="02020603050405020304" pitchFamily="18" charset="0"/>
              </a:rPr>
              <a:t>Huddlestun</a:t>
            </a:r>
            <a:r>
              <a:rPr lang="en-US" sz="2400" dirty="0">
                <a:latin typeface="Garamond" panose="02020404030301010803" pitchFamily="18" charset="0"/>
                <a:ea typeface="Calibri" panose="020F0502020204030204" pitchFamily="34" charset="0"/>
                <a:cs typeface="Times New Roman" panose="02020603050405020304" pitchFamily="18" charset="0"/>
              </a:rPr>
              <a:t>, Paul F.; </a:t>
            </a:r>
            <a:r>
              <a:rPr lang="en-US" sz="2400" i="1" dirty="0">
                <a:latin typeface="Garamond" panose="02020404030301010803" pitchFamily="18" charset="0"/>
                <a:ea typeface="Calibri" panose="020F0502020204030204" pitchFamily="34" charset="0"/>
                <a:cs typeface="Times New Roman" panose="02020603050405020304" pitchFamily="18" charset="0"/>
              </a:rPr>
              <a:t>The Oligocene, A Revision of the Lithostratigraphic Units of the Coastal Plain of Georgia</a:t>
            </a:r>
            <a:r>
              <a:rPr lang="en-US" sz="2400" dirty="0">
                <a:latin typeface="Garamond" panose="02020404030301010803" pitchFamily="18" charset="0"/>
                <a:ea typeface="Calibri" panose="020F0502020204030204" pitchFamily="34" charset="0"/>
                <a:cs typeface="Times New Roman" panose="02020603050405020304" pitchFamily="18" charset="0"/>
              </a:rPr>
              <a:t>, Georgia Geological Survey, Bulletin 105, pg24, 1993 </a:t>
            </a:r>
          </a:p>
          <a:p>
            <a:pPr marL="342900" marR="0" lvl="0" indent="-342900">
              <a:lnSpc>
                <a:spcPct val="107000"/>
              </a:lnSpc>
              <a:spcBef>
                <a:spcPts val="0"/>
              </a:spcBef>
              <a:spcAft>
                <a:spcPts val="0"/>
              </a:spcAft>
              <a:buFont typeface="+mj-lt"/>
              <a:buAutoNum type="arabicPeriod"/>
              <a:tabLst>
                <a:tab pos="236220" algn="l"/>
                <a:tab pos="1432560" algn="l"/>
              </a:tabLst>
            </a:pPr>
            <a:r>
              <a:rPr lang="en-US" sz="2400" dirty="0">
                <a:latin typeface="Garamond" panose="02020404030301010803" pitchFamily="18" charset="0"/>
                <a:ea typeface="Calibri" panose="020F0502020204030204" pitchFamily="34" charset="0"/>
                <a:cs typeface="Times New Roman" panose="02020603050405020304" pitchFamily="18" charset="0"/>
              </a:rPr>
              <a:t>Pickering, S.M.; </a:t>
            </a:r>
            <a:r>
              <a:rPr lang="en-US" sz="2400" i="1" dirty="0">
                <a:latin typeface="Garamond" panose="02020404030301010803" pitchFamily="18" charset="0"/>
                <a:ea typeface="Calibri" panose="020F0502020204030204" pitchFamily="34" charset="0"/>
                <a:cs typeface="Times New Roman" panose="02020603050405020304" pitchFamily="18" charset="0"/>
              </a:rPr>
              <a:t>Stratigraphy, Paleontology and Economic Geology of Portions of Perry and Cochran Quadrangles, Georgia</a:t>
            </a:r>
            <a:r>
              <a:rPr lang="en-US" sz="2400" dirty="0">
                <a:latin typeface="Garamond" panose="02020404030301010803" pitchFamily="18" charset="0"/>
                <a:ea typeface="Calibri" panose="020F0502020204030204" pitchFamily="34" charset="0"/>
                <a:cs typeface="Times New Roman" panose="02020603050405020304" pitchFamily="18" charset="0"/>
              </a:rPr>
              <a:t>; Georgia Geological Survey, Bulletin 81, 1970</a:t>
            </a:r>
          </a:p>
          <a:p>
            <a:pPr marL="342900" marR="0" lvl="0" indent="-342900">
              <a:lnSpc>
                <a:spcPct val="107000"/>
              </a:lnSpc>
              <a:spcBef>
                <a:spcPts val="0"/>
              </a:spcBef>
              <a:spcAft>
                <a:spcPts val="0"/>
              </a:spcAft>
              <a:buFont typeface="+mj-lt"/>
              <a:buAutoNum type="arabicPeriod"/>
              <a:tabLst>
                <a:tab pos="236220" algn="l"/>
                <a:tab pos="1432560" algn="l"/>
              </a:tabLst>
            </a:pPr>
            <a:endParaRPr lang="en-US" dirty="0">
              <a:latin typeface="Garamond" panose="02020404030301010803" pitchFamily="18" charset="0"/>
              <a:ea typeface="Calibri" panose="020F0502020204030204" pitchFamily="34" charset="0"/>
              <a:cs typeface="Times New Roman" panose="02020603050405020304" pitchFamily="18" charset="0"/>
            </a:endParaRPr>
          </a:p>
          <a:p>
            <a:pPr marL="342900" indent="-342900">
              <a:buFont typeface="+mj-lt"/>
              <a:buAutoNum type="arabicPeriod"/>
            </a:pPr>
            <a:endParaRPr lang="en-US" dirty="0">
              <a:latin typeface="Garamond" panose="02020404030301010803" pitchFamily="18" charset="0"/>
            </a:endParaRPr>
          </a:p>
          <a:p>
            <a:pPr marL="342900" indent="-342900">
              <a:buFont typeface="+mj-lt"/>
              <a:buAutoNum type="arabicPeriod"/>
            </a:pPr>
            <a:endParaRPr lang="en-US" dirty="0">
              <a:latin typeface="Garamond" panose="02020404030301010803" pitchFamily="18" charset="0"/>
            </a:endParaRPr>
          </a:p>
        </p:txBody>
      </p:sp>
    </p:spTree>
    <p:extLst>
      <p:ext uri="{BB962C8B-B14F-4D97-AF65-F5344CB8AC3E}">
        <p14:creationId xmlns:p14="http://schemas.microsoft.com/office/powerpoint/2010/main" val="1989441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C4A35-40AA-4F17-AE12-25797FB1A27C}"/>
              </a:ext>
            </a:extLst>
          </p:cNvPr>
          <p:cNvSpPr txBox="1"/>
          <p:nvPr/>
        </p:nvSpPr>
        <p:spPr>
          <a:xfrm>
            <a:off x="153468" y="164391"/>
            <a:ext cx="8277300" cy="1815882"/>
          </a:xfrm>
          <a:prstGeom prst="rect">
            <a:avLst/>
          </a:prstGeom>
          <a:solidFill>
            <a:schemeClr val="bg1">
              <a:lumMod val="95000"/>
            </a:schemeClr>
          </a:solidFill>
          <a:ln w="25400">
            <a:solidFill>
              <a:schemeClr val="bg1">
                <a:lumMod val="50000"/>
              </a:schemeClr>
            </a:solidFill>
          </a:ln>
        </p:spPr>
        <p:txBody>
          <a:bodyPr wrap="square" rtlCol="0">
            <a:spAutoFit/>
          </a:bodyPr>
          <a:lstStyle/>
          <a:p>
            <a:r>
              <a:rPr lang="en-US" sz="1600" b="1" dirty="0">
                <a:latin typeface="Garamond" panose="02020404030301010803" pitchFamily="18" charset="0"/>
              </a:rPr>
              <a:t>Trussell guided me to a previously unidentified Ocmulgee Formation cliff face.</a:t>
            </a:r>
          </a:p>
          <a:p>
            <a:pPr marL="285750" indent="-285750">
              <a:buFont typeface="Arial" panose="020B0604020202020204" pitchFamily="34" charset="0"/>
              <a:buChar char="•"/>
            </a:pPr>
            <a:r>
              <a:rPr lang="en-US" sz="1600" b="1" dirty="0">
                <a:latin typeface="Garamond" panose="02020404030301010803" pitchFamily="18" charset="0"/>
              </a:rPr>
              <a:t>The Ocmulgee Formation had never been reported so far north in Georgia.</a:t>
            </a:r>
          </a:p>
          <a:p>
            <a:pPr marL="285750" indent="-285750">
              <a:buFont typeface="Arial" panose="020B0604020202020204" pitchFamily="34" charset="0"/>
              <a:buChar char="•"/>
            </a:pPr>
            <a:r>
              <a:rPr lang="en-US" sz="1600" b="1" dirty="0">
                <a:latin typeface="Garamond" panose="02020404030301010803" pitchFamily="18" charset="0"/>
              </a:rPr>
              <a:t>This new site is important because a series of cliffs is present.</a:t>
            </a:r>
          </a:p>
          <a:p>
            <a:pPr marL="742950" lvl="1" indent="-285750">
              <a:buFont typeface="Arial" panose="020B0604020202020204" pitchFamily="34" charset="0"/>
              <a:buChar char="•"/>
            </a:pPr>
            <a:r>
              <a:rPr lang="en-US" sz="1600" b="1" dirty="0">
                <a:latin typeface="Garamond" panose="02020404030301010803" pitchFamily="18" charset="0"/>
              </a:rPr>
              <a:t>These are the only known large, publicly accessible outcrop of the formation.</a:t>
            </a:r>
          </a:p>
          <a:p>
            <a:pPr marL="285750" indent="-285750">
              <a:buFont typeface="Arial" panose="020B0604020202020204" pitchFamily="34" charset="0"/>
              <a:buChar char="•"/>
            </a:pPr>
            <a:r>
              <a:rPr lang="en-US" sz="1600" b="1" dirty="0">
                <a:latin typeface="Garamond" panose="02020404030301010803" pitchFamily="18" charset="0"/>
              </a:rPr>
              <a:t>The type locality is at Taylors Bluff and is only accessible from the Ocmulgee River. </a:t>
            </a:r>
          </a:p>
          <a:p>
            <a:pPr marL="285750" indent="-285750">
              <a:buFont typeface="Arial" panose="020B0604020202020204" pitchFamily="34" charset="0"/>
              <a:buChar char="•"/>
            </a:pPr>
            <a:r>
              <a:rPr lang="en-US" sz="1600" b="1" i="1" dirty="0">
                <a:solidFill>
                  <a:prstClr val="black"/>
                </a:solidFill>
                <a:latin typeface="Garamond" panose="02020404030301010803" pitchFamily="18" charset="0"/>
              </a:rPr>
              <a:t>Periarchus</a:t>
            </a:r>
            <a:r>
              <a:rPr lang="en-US" sz="1600" b="1" dirty="0">
                <a:solidFill>
                  <a:prstClr val="black"/>
                </a:solidFill>
                <a:latin typeface="Garamond" panose="02020404030301010803" pitchFamily="18" charset="0"/>
              </a:rPr>
              <a:t> sand dollars are present in Oaky Woods and Taylors Bluff, confirming a late Eocene age. </a:t>
            </a:r>
          </a:p>
        </p:txBody>
      </p:sp>
      <p:pic>
        <p:nvPicPr>
          <p:cNvPr id="6" name="Picture 5" descr="A close up of a mans face&#10;&#10;Description automatically generated">
            <a:extLst>
              <a:ext uri="{FF2B5EF4-FFF2-40B4-BE49-F238E27FC236}">
                <a16:creationId xmlns:a16="http://schemas.microsoft.com/office/drawing/2014/main" id="{1931A967-B0DA-4EA5-9C4B-4042E247F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9" y="2066543"/>
            <a:ext cx="5619512" cy="4687461"/>
          </a:xfrm>
          <a:prstGeom prst="rect">
            <a:avLst/>
          </a:prstGeom>
          <a:ln w="25400">
            <a:solidFill>
              <a:schemeClr val="bg1">
                <a:lumMod val="50000"/>
              </a:schemeClr>
            </a:solidFill>
          </a:ln>
        </p:spPr>
      </p:pic>
      <p:sp>
        <p:nvSpPr>
          <p:cNvPr id="10" name="Oval 9">
            <a:extLst>
              <a:ext uri="{FF2B5EF4-FFF2-40B4-BE49-F238E27FC236}">
                <a16:creationId xmlns:a16="http://schemas.microsoft.com/office/drawing/2014/main" id="{1ACB1E1D-0BA2-4E26-AA06-EA3F7236A075}"/>
              </a:ext>
            </a:extLst>
          </p:cNvPr>
          <p:cNvSpPr/>
          <p:nvPr/>
        </p:nvSpPr>
        <p:spPr>
          <a:xfrm>
            <a:off x="537515" y="5071135"/>
            <a:ext cx="188536" cy="1979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D91AE6-EEBC-4849-8A48-0AA3B32408F7}"/>
              </a:ext>
            </a:extLst>
          </p:cNvPr>
          <p:cNvSpPr/>
          <p:nvPr/>
        </p:nvSpPr>
        <p:spPr>
          <a:xfrm>
            <a:off x="3172213" y="5030776"/>
            <a:ext cx="188536" cy="1979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5204197-2B1B-4DA8-8C3F-68CFD491B427}"/>
              </a:ext>
            </a:extLst>
          </p:cNvPr>
          <p:cNvPicPr>
            <a:picLocks noChangeAspect="1"/>
          </p:cNvPicPr>
          <p:nvPr/>
        </p:nvPicPr>
        <p:blipFill>
          <a:blip r:embed="rId3"/>
          <a:stretch>
            <a:fillRect/>
          </a:stretch>
        </p:blipFill>
        <p:spPr>
          <a:xfrm>
            <a:off x="8649946" y="164391"/>
            <a:ext cx="3237257" cy="6584251"/>
          </a:xfrm>
          <a:prstGeom prst="rect">
            <a:avLst/>
          </a:prstGeom>
          <a:ln w="25400">
            <a:solidFill>
              <a:schemeClr val="bg1">
                <a:lumMod val="50000"/>
              </a:schemeClr>
            </a:solidFill>
          </a:ln>
        </p:spPr>
      </p:pic>
      <p:sp>
        <p:nvSpPr>
          <p:cNvPr id="5" name="TextBox 4">
            <a:extLst>
              <a:ext uri="{FF2B5EF4-FFF2-40B4-BE49-F238E27FC236}">
                <a16:creationId xmlns:a16="http://schemas.microsoft.com/office/drawing/2014/main" id="{7892F259-2C52-4E36-B006-B35B67B59EAD}"/>
              </a:ext>
            </a:extLst>
          </p:cNvPr>
          <p:cNvSpPr txBox="1"/>
          <p:nvPr/>
        </p:nvSpPr>
        <p:spPr>
          <a:xfrm>
            <a:off x="6026089" y="4410273"/>
            <a:ext cx="2591923" cy="1569660"/>
          </a:xfrm>
          <a:prstGeom prst="rect">
            <a:avLst/>
          </a:prstGeom>
          <a:solidFill>
            <a:schemeClr val="bg1"/>
          </a:solidFill>
          <a:ln w="25400">
            <a:solidFill>
              <a:schemeClr val="bg1">
                <a:lumMod val="50000"/>
              </a:schemeClr>
            </a:solidFill>
          </a:ln>
        </p:spPr>
        <p:txBody>
          <a:bodyPr wrap="square" rtlCol="0">
            <a:spAutoFit/>
          </a:bodyPr>
          <a:lstStyle/>
          <a:p>
            <a:r>
              <a:rPr lang="en-US" sz="1600" b="1" dirty="0">
                <a:latin typeface="Garamond" panose="02020404030301010803" pitchFamily="18" charset="0"/>
              </a:rPr>
              <a:t>Image at right;</a:t>
            </a:r>
          </a:p>
          <a:p>
            <a:r>
              <a:rPr lang="en-US" sz="1600" b="1" dirty="0">
                <a:latin typeface="Garamond" panose="02020404030301010803" pitchFamily="18" charset="0"/>
              </a:rPr>
              <a:t>2015 Paul F. </a:t>
            </a:r>
            <a:r>
              <a:rPr lang="en-US" sz="1600" b="1" dirty="0" err="1">
                <a:latin typeface="Garamond" panose="02020404030301010803" pitchFamily="18" charset="0"/>
              </a:rPr>
              <a:t>Huddlestun</a:t>
            </a:r>
            <a:r>
              <a:rPr lang="en-US" sz="1600" b="1" dirty="0">
                <a:latin typeface="Garamond" panose="02020404030301010803" pitchFamily="18" charset="0"/>
              </a:rPr>
              <a:t>, confirmed the Ocmulgee </a:t>
            </a:r>
            <a:r>
              <a:rPr lang="en-US" sz="1600" b="1" dirty="0" err="1">
                <a:latin typeface="Garamond" panose="02020404030301010803" pitchFamily="18" charset="0"/>
              </a:rPr>
              <a:t>Forfmation</a:t>
            </a:r>
            <a:r>
              <a:rPr lang="en-US" sz="1600" b="1" dirty="0">
                <a:latin typeface="Garamond" panose="02020404030301010803" pitchFamily="18" charset="0"/>
              </a:rPr>
              <a:t> in Oaky Woods. </a:t>
            </a:r>
          </a:p>
          <a:p>
            <a:r>
              <a:rPr lang="en-US" sz="1600" b="1" dirty="0">
                <a:latin typeface="Garamond" panose="02020404030301010803" pitchFamily="18" charset="0"/>
              </a:rPr>
              <a:t>Don </a:t>
            </a:r>
            <a:r>
              <a:rPr lang="en-US" sz="1600" b="1" dirty="0" err="1">
                <a:latin typeface="Garamond" panose="02020404030301010803" pitchFamily="18" charset="0"/>
              </a:rPr>
              <a:t>Thieme</a:t>
            </a:r>
            <a:r>
              <a:rPr lang="en-US" sz="1600" b="1" dirty="0">
                <a:latin typeface="Garamond" panose="02020404030301010803" pitchFamily="18" charset="0"/>
              </a:rPr>
              <a:t> from Valdosta State University advised us. </a:t>
            </a:r>
          </a:p>
        </p:txBody>
      </p:sp>
      <p:sp>
        <p:nvSpPr>
          <p:cNvPr id="4" name="TextBox 3">
            <a:extLst>
              <a:ext uri="{FF2B5EF4-FFF2-40B4-BE49-F238E27FC236}">
                <a16:creationId xmlns:a16="http://schemas.microsoft.com/office/drawing/2014/main" id="{A2979E6A-C85F-4802-82AD-334B114E5F59}"/>
              </a:ext>
            </a:extLst>
          </p:cNvPr>
          <p:cNvSpPr txBox="1"/>
          <p:nvPr/>
        </p:nvSpPr>
        <p:spPr>
          <a:xfrm>
            <a:off x="5898213" y="2321004"/>
            <a:ext cx="2532556" cy="1107996"/>
          </a:xfrm>
          <a:prstGeom prst="rect">
            <a:avLst/>
          </a:prstGeom>
          <a:solidFill>
            <a:schemeClr val="bg1"/>
          </a:solidFill>
          <a:ln w="25400">
            <a:solidFill>
              <a:schemeClr val="bg1">
                <a:lumMod val="50000"/>
              </a:schemeClr>
            </a:solidFill>
          </a:ln>
        </p:spPr>
        <p:txBody>
          <a:bodyPr wrap="square" rtlCol="0">
            <a:spAutoFit/>
          </a:bodyPr>
          <a:lstStyle/>
          <a:p>
            <a:r>
              <a:rPr lang="en-US" dirty="0"/>
              <a:t>     </a:t>
            </a:r>
            <a:r>
              <a:rPr lang="en-US" sz="1600" b="1" dirty="0">
                <a:latin typeface="Garamond" panose="02020404030301010803" pitchFamily="18" charset="0"/>
              </a:rPr>
              <a:t>Red dots mark species observed at both the Oaky Wood’s cliffs &amp; Taylor’s Bluff</a:t>
            </a:r>
          </a:p>
        </p:txBody>
      </p:sp>
      <p:sp>
        <p:nvSpPr>
          <p:cNvPr id="9" name="Oval 8">
            <a:extLst>
              <a:ext uri="{FF2B5EF4-FFF2-40B4-BE49-F238E27FC236}">
                <a16:creationId xmlns:a16="http://schemas.microsoft.com/office/drawing/2014/main" id="{0BAEEDE3-6DC6-4C19-9154-BB6D3D4CC4A3}"/>
              </a:ext>
            </a:extLst>
          </p:cNvPr>
          <p:cNvSpPr/>
          <p:nvPr/>
        </p:nvSpPr>
        <p:spPr>
          <a:xfrm>
            <a:off x="6001732" y="2430548"/>
            <a:ext cx="188536" cy="1979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86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8970B1A-8D71-4F07-BF4E-AC66DCA1585C}"/>
              </a:ext>
            </a:extLst>
          </p:cNvPr>
          <p:cNvSpPr txBox="1"/>
          <p:nvPr/>
        </p:nvSpPr>
        <p:spPr>
          <a:xfrm>
            <a:off x="133600" y="190829"/>
            <a:ext cx="4787192" cy="5970865"/>
          </a:xfrm>
          <a:prstGeom prst="rect">
            <a:avLst/>
          </a:prstGeom>
          <a:solidFill>
            <a:schemeClr val="bg1">
              <a:lumMod val="95000"/>
            </a:schemeClr>
          </a:solidFill>
          <a:ln w="25400">
            <a:solidFill>
              <a:schemeClr val="bg1">
                <a:lumMod val="50000"/>
              </a:schemeClr>
            </a:solidFill>
          </a:ln>
        </p:spPr>
        <p:txBody>
          <a:bodyPr wrap="square" rtlCol="0">
            <a:spAutoFit/>
          </a:bodyPr>
          <a:lstStyle/>
          <a:p>
            <a:r>
              <a:rPr lang="en-US" sz="3200" dirty="0">
                <a:latin typeface="Garamond" panose="02020404030301010803" pitchFamily="18" charset="0"/>
              </a:rPr>
              <a:t>By way of definition;</a:t>
            </a:r>
          </a:p>
          <a:p>
            <a:endParaRPr lang="en-US" sz="800" dirty="0">
              <a:latin typeface="Garamond" panose="02020404030301010803" pitchFamily="18" charset="0"/>
            </a:endParaRPr>
          </a:p>
          <a:p>
            <a:r>
              <a:rPr lang="en-US" sz="3200" b="1" dirty="0">
                <a:latin typeface="Garamond" panose="02020404030301010803" pitchFamily="18" charset="0"/>
              </a:rPr>
              <a:t>The Ocmulgee Formation</a:t>
            </a:r>
          </a:p>
          <a:p>
            <a:endParaRPr lang="en-US" sz="800" b="1" dirty="0">
              <a:latin typeface="Garamond" panose="02020404030301010803" pitchFamily="18" charset="0"/>
            </a:endParaRPr>
          </a:p>
          <a:p>
            <a:r>
              <a:rPr lang="en-US" sz="2000" b="1" dirty="0">
                <a:latin typeface="Garamond" panose="02020404030301010803" pitchFamily="18" charset="0"/>
              </a:rPr>
              <a:t>34 million years old.</a:t>
            </a:r>
          </a:p>
          <a:p>
            <a:r>
              <a:rPr lang="en-US" sz="2000" b="1" dirty="0">
                <a:latin typeface="Garamond" panose="02020404030301010803" pitchFamily="18" charset="0"/>
              </a:rPr>
              <a:t>Latest Eocene</a:t>
            </a:r>
          </a:p>
          <a:p>
            <a:r>
              <a:rPr lang="en-US" sz="2000" b="1" dirty="0">
                <a:latin typeface="Garamond" panose="02020404030301010803" pitchFamily="18" charset="0"/>
              </a:rPr>
              <a:t>Priabonian Stage</a:t>
            </a:r>
          </a:p>
          <a:p>
            <a:r>
              <a:rPr lang="en-US" sz="2000" b="1" dirty="0">
                <a:solidFill>
                  <a:srgbClr val="FF0000"/>
                </a:solidFill>
                <a:latin typeface="Garamond" panose="02020404030301010803" pitchFamily="18" charset="0"/>
              </a:rPr>
              <a:t>Late Jacksonian</a:t>
            </a:r>
          </a:p>
          <a:p>
            <a:endParaRPr lang="en-US" sz="800" b="1" dirty="0">
              <a:latin typeface="Garamond" panose="02020404030301010803" pitchFamily="18" charset="0"/>
            </a:endParaRPr>
          </a:p>
          <a:p>
            <a:pPr marL="285750" indent="-285750">
              <a:buFont typeface="Arial" panose="020B0604020202020204" pitchFamily="34" charset="0"/>
              <a:buChar char="•"/>
            </a:pPr>
            <a:r>
              <a:rPr lang="en-US" b="1" dirty="0">
                <a:latin typeface="Garamond" panose="02020404030301010803" pitchFamily="18" charset="0"/>
              </a:rPr>
              <a:t>Named by </a:t>
            </a:r>
            <a:r>
              <a:rPr lang="en-US" b="1" dirty="0" err="1">
                <a:latin typeface="Garamond" panose="02020404030301010803" pitchFamily="18" charset="0"/>
              </a:rPr>
              <a:t>Huddlestun</a:t>
            </a:r>
            <a:r>
              <a:rPr lang="en-US" b="1" dirty="0">
                <a:latin typeface="Garamond" panose="02020404030301010803" pitchFamily="18" charset="0"/>
              </a:rPr>
              <a:t> &amp; Hetrick in 1986.</a:t>
            </a:r>
          </a:p>
          <a:p>
            <a:pPr marL="285750" indent="-285750">
              <a:buFont typeface="Arial" panose="020B0604020202020204" pitchFamily="34" charset="0"/>
              <a:buChar char="•"/>
            </a:pPr>
            <a:r>
              <a:rPr lang="en-US" b="1" dirty="0">
                <a:latin typeface="Garamond" panose="02020404030301010803" pitchFamily="18" charset="0"/>
              </a:rPr>
              <a:t>A marine limestone formation rich in fossils &amp; composed primarily of calcium carbonate from the skeletons of microscopic marine life. It will react vigorously to acids. </a:t>
            </a:r>
          </a:p>
          <a:p>
            <a:pPr marL="285750" indent="-285750">
              <a:buFont typeface="Arial" panose="020B0604020202020204" pitchFamily="34" charset="0"/>
              <a:buChar char="•"/>
            </a:pPr>
            <a:r>
              <a:rPr lang="en-US" b="1" dirty="0">
                <a:latin typeface="Garamond" panose="02020404030301010803" pitchFamily="18" charset="0"/>
              </a:rPr>
              <a:t>Bryozoans populations can be dense enough to give the limestone a rough texture. </a:t>
            </a:r>
          </a:p>
          <a:p>
            <a:pPr marL="285750" indent="-285750">
              <a:buFont typeface="Arial" panose="020B0604020202020204" pitchFamily="34" charset="0"/>
              <a:buChar char="•"/>
            </a:pPr>
            <a:r>
              <a:rPr lang="en-US" b="1" dirty="0">
                <a:latin typeface="Garamond" panose="02020404030301010803" pitchFamily="18" charset="0"/>
              </a:rPr>
              <a:t>It is considered a nearshore deposit.</a:t>
            </a:r>
          </a:p>
          <a:p>
            <a:endParaRPr lang="en-US" sz="800" b="1" dirty="0">
              <a:latin typeface="Garamond" panose="02020404030301010803" pitchFamily="18" charset="0"/>
            </a:endParaRPr>
          </a:p>
          <a:p>
            <a:r>
              <a:rPr lang="en-US" b="1" dirty="0">
                <a:latin typeface="Garamond" panose="02020404030301010803" pitchFamily="18" charset="0"/>
              </a:rPr>
              <a:t>It is overlain by Early Oligocene residuum.</a:t>
            </a:r>
          </a:p>
          <a:p>
            <a:r>
              <a:rPr lang="en-US" b="1" dirty="0">
                <a:latin typeface="Garamond" panose="02020404030301010803" pitchFamily="18" charset="0"/>
              </a:rPr>
              <a:t>It is underlain by the Twiggs Clay.</a:t>
            </a:r>
          </a:p>
          <a:p>
            <a:endParaRPr lang="en-US" sz="800" b="1" dirty="0">
              <a:latin typeface="Garamond" panose="02020404030301010803" pitchFamily="18" charset="0"/>
            </a:endParaRPr>
          </a:p>
        </p:txBody>
      </p:sp>
      <p:pic>
        <p:nvPicPr>
          <p:cNvPr id="3" name="Picture 2" descr="A close up of text on a white background&#10;&#10;Description automatically generated">
            <a:extLst>
              <a:ext uri="{FF2B5EF4-FFF2-40B4-BE49-F238E27FC236}">
                <a16:creationId xmlns:a16="http://schemas.microsoft.com/office/drawing/2014/main" id="{F81EB74D-EB5A-4EB0-BC38-903CCFEE1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248" y="65988"/>
            <a:ext cx="6886768" cy="6532775"/>
          </a:xfrm>
          <a:prstGeom prst="rect">
            <a:avLst/>
          </a:prstGeom>
          <a:ln w="25400">
            <a:solidFill>
              <a:schemeClr val="bg1">
                <a:lumMod val="50000"/>
              </a:schemeClr>
            </a:solidFill>
          </a:ln>
        </p:spPr>
      </p:pic>
    </p:spTree>
    <p:extLst>
      <p:ext uri="{BB962C8B-B14F-4D97-AF65-F5344CB8AC3E}">
        <p14:creationId xmlns:p14="http://schemas.microsoft.com/office/powerpoint/2010/main" val="3804941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5AFB14-0C28-4481-A2A3-25D84722D6E6}"/>
              </a:ext>
            </a:extLst>
          </p:cNvPr>
          <p:cNvSpPr txBox="1"/>
          <p:nvPr/>
        </p:nvSpPr>
        <p:spPr>
          <a:xfrm>
            <a:off x="115778" y="5773135"/>
            <a:ext cx="5160169" cy="923330"/>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On 28/July/2019 Mike &amp; Gloria </a:t>
            </a:r>
            <a:r>
              <a:rPr lang="en-US" dirty="0" err="1">
                <a:latin typeface="Garamond" panose="02020404030301010803" pitchFamily="18" charset="0"/>
              </a:rPr>
              <a:t>Hallen</a:t>
            </a:r>
            <a:r>
              <a:rPr lang="en-US" dirty="0">
                <a:latin typeface="Garamond" panose="02020404030301010803" pitchFamily="18" charset="0"/>
              </a:rPr>
              <a:t>, Hank Josey, Samantha Thurman and myself visited Taylor’s Bluff, the Ocmulgee Formation type locality.</a:t>
            </a:r>
          </a:p>
        </p:txBody>
      </p:sp>
      <p:pic>
        <p:nvPicPr>
          <p:cNvPr id="4" name="Picture 3" descr="A person standing next to a river&#10;&#10;Description automatically generated">
            <a:extLst>
              <a:ext uri="{FF2B5EF4-FFF2-40B4-BE49-F238E27FC236}">
                <a16:creationId xmlns:a16="http://schemas.microsoft.com/office/drawing/2014/main" id="{35136D84-6D67-4F7D-9F92-42CA2FB17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74" y="1121397"/>
            <a:ext cx="5160169" cy="3999131"/>
          </a:xfrm>
          <a:prstGeom prst="rect">
            <a:avLst/>
          </a:prstGeom>
          <a:ln w="25400">
            <a:solidFill>
              <a:schemeClr val="bg1">
                <a:lumMod val="50000"/>
              </a:schemeClr>
            </a:solidFill>
          </a:ln>
        </p:spPr>
      </p:pic>
      <p:pic>
        <p:nvPicPr>
          <p:cNvPr id="6" name="Picture 5" descr="A group of people in a forest&#10;&#10;Description automatically generated">
            <a:extLst>
              <a:ext uri="{FF2B5EF4-FFF2-40B4-BE49-F238E27FC236}">
                <a16:creationId xmlns:a16="http://schemas.microsoft.com/office/drawing/2014/main" id="{270A7DB2-0470-4093-AD51-EADF91BB5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104" y="1121397"/>
            <a:ext cx="6672118" cy="5575068"/>
          </a:xfrm>
          <a:prstGeom prst="rect">
            <a:avLst/>
          </a:prstGeom>
          <a:ln w="25400">
            <a:solidFill>
              <a:schemeClr val="bg1">
                <a:lumMod val="50000"/>
              </a:schemeClr>
            </a:solidFill>
          </a:ln>
        </p:spPr>
      </p:pic>
      <p:sp>
        <p:nvSpPr>
          <p:cNvPr id="3" name="Rectangle 2">
            <a:extLst>
              <a:ext uri="{FF2B5EF4-FFF2-40B4-BE49-F238E27FC236}">
                <a16:creationId xmlns:a16="http://schemas.microsoft.com/office/drawing/2014/main" id="{FB9CBD4B-6CA3-4FB1-AC74-49C79EAC37C6}"/>
              </a:ext>
            </a:extLst>
          </p:cNvPr>
          <p:cNvSpPr/>
          <p:nvPr/>
        </p:nvSpPr>
        <p:spPr>
          <a:xfrm>
            <a:off x="115778" y="243419"/>
            <a:ext cx="11960444" cy="646331"/>
          </a:xfrm>
          <a:prstGeom prst="rect">
            <a:avLst/>
          </a:prstGeom>
          <a:solidFill>
            <a:schemeClr val="bg1"/>
          </a:solidFill>
          <a:ln w="25400">
            <a:solidFill>
              <a:schemeClr val="bg1">
                <a:lumMod val="50000"/>
              </a:schemeClr>
            </a:solidFill>
          </a:ln>
        </p:spPr>
        <p:txBody>
          <a:bodyPr wrap="square">
            <a:spAutoFit/>
          </a:bodyPr>
          <a:lstStyle/>
          <a:p>
            <a:pPr lvl="0" algn="ctr"/>
            <a:r>
              <a:rPr lang="en-US" sz="3600" dirty="0">
                <a:solidFill>
                  <a:prstClr val="black"/>
                </a:solidFill>
                <a:latin typeface="Garamond" panose="02020404030301010803" pitchFamily="18" charset="0"/>
              </a:rPr>
              <a:t>Taylor’s Bluff; is only accessible from the Ocmulgee River. </a:t>
            </a:r>
          </a:p>
        </p:txBody>
      </p:sp>
    </p:spTree>
    <p:extLst>
      <p:ext uri="{BB962C8B-B14F-4D97-AF65-F5344CB8AC3E}">
        <p14:creationId xmlns:p14="http://schemas.microsoft.com/office/powerpoint/2010/main" val="102846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65C22-8F84-453A-81F5-B445AC6D7AA0}"/>
              </a:ext>
            </a:extLst>
          </p:cNvPr>
          <p:cNvPicPr>
            <a:picLocks noChangeAspect="1"/>
          </p:cNvPicPr>
          <p:nvPr/>
        </p:nvPicPr>
        <p:blipFill>
          <a:blip r:embed="rId2"/>
          <a:stretch>
            <a:fillRect/>
          </a:stretch>
        </p:blipFill>
        <p:spPr>
          <a:xfrm>
            <a:off x="166943" y="1305070"/>
            <a:ext cx="8194633" cy="5454268"/>
          </a:xfrm>
          <a:prstGeom prst="rect">
            <a:avLst/>
          </a:prstGeom>
          <a:ln w="25400">
            <a:solidFill>
              <a:schemeClr val="bg1">
                <a:lumMod val="50000"/>
              </a:schemeClr>
            </a:solidFill>
          </a:ln>
        </p:spPr>
      </p:pic>
      <p:sp>
        <p:nvSpPr>
          <p:cNvPr id="4" name="TextBox 3">
            <a:extLst>
              <a:ext uri="{FF2B5EF4-FFF2-40B4-BE49-F238E27FC236}">
                <a16:creationId xmlns:a16="http://schemas.microsoft.com/office/drawing/2014/main" id="{22CA9E4B-D538-404B-A7D8-C082F602D9F4}"/>
              </a:ext>
            </a:extLst>
          </p:cNvPr>
          <p:cNvSpPr txBox="1"/>
          <p:nvPr/>
        </p:nvSpPr>
        <p:spPr>
          <a:xfrm>
            <a:off x="166943" y="98662"/>
            <a:ext cx="11776817" cy="984885"/>
          </a:xfrm>
          <a:prstGeom prst="rect">
            <a:avLst/>
          </a:prstGeom>
          <a:solidFill>
            <a:schemeClr val="bg1">
              <a:lumMod val="95000"/>
            </a:schemeClr>
          </a:solidFill>
          <a:ln w="25400">
            <a:solidFill>
              <a:schemeClr val="bg1">
                <a:lumMod val="50000"/>
              </a:schemeClr>
            </a:solidFill>
          </a:ln>
        </p:spPr>
        <p:txBody>
          <a:bodyPr wrap="square" rtlCol="0">
            <a:spAutoFit/>
          </a:bodyPr>
          <a:lstStyle/>
          <a:p>
            <a:endParaRPr lang="en-US" sz="800" b="1" dirty="0">
              <a:latin typeface="Garamond" panose="02020404030301010803" pitchFamily="18" charset="0"/>
            </a:endParaRPr>
          </a:p>
          <a:p>
            <a:r>
              <a:rPr lang="en-US" sz="2400" b="1" dirty="0">
                <a:latin typeface="Garamond" panose="02020404030301010803" pitchFamily="18" charset="0"/>
              </a:rPr>
              <a:t> Also in Oaky Woods…The Tobacco Road Sand</a:t>
            </a:r>
            <a:endParaRPr lang="en-US" sz="800" b="1" dirty="0">
              <a:latin typeface="Garamond" panose="02020404030301010803" pitchFamily="18" charset="0"/>
            </a:endParaRPr>
          </a:p>
          <a:p>
            <a:r>
              <a:rPr lang="en-US" b="1" dirty="0">
                <a:latin typeface="Garamond" panose="02020404030301010803" pitchFamily="18" charset="0"/>
              </a:rPr>
              <a:t> The Tobacco Road Sand occurs in a ravine found in the southwest of Oaky Woods WMA.</a:t>
            </a:r>
          </a:p>
          <a:p>
            <a:endParaRPr lang="en-US" sz="800" b="1" dirty="0">
              <a:latin typeface="Garamond" panose="02020404030301010803" pitchFamily="18" charset="0"/>
            </a:endParaRPr>
          </a:p>
        </p:txBody>
      </p:sp>
      <p:sp>
        <p:nvSpPr>
          <p:cNvPr id="7" name="Rectangle 6">
            <a:extLst>
              <a:ext uri="{FF2B5EF4-FFF2-40B4-BE49-F238E27FC236}">
                <a16:creationId xmlns:a16="http://schemas.microsoft.com/office/drawing/2014/main" id="{1447685E-E44E-4FC5-A087-C51426A2CCDF}"/>
              </a:ext>
            </a:extLst>
          </p:cNvPr>
          <p:cNvSpPr/>
          <p:nvPr/>
        </p:nvSpPr>
        <p:spPr>
          <a:xfrm>
            <a:off x="8503920" y="2789020"/>
            <a:ext cx="3439840" cy="3970318"/>
          </a:xfrm>
          <a:prstGeom prst="rect">
            <a:avLst/>
          </a:prstGeom>
          <a:solidFill>
            <a:schemeClr val="bg1"/>
          </a:solidFill>
          <a:ln w="25400">
            <a:solidFill>
              <a:schemeClr val="bg1">
                <a:lumMod val="50000"/>
              </a:schemeClr>
            </a:solidFill>
          </a:ln>
        </p:spPr>
        <p:txBody>
          <a:bodyPr wrap="square">
            <a:spAutoFit/>
          </a:bodyPr>
          <a:lstStyle/>
          <a:p>
            <a:pPr lvl="0"/>
            <a:r>
              <a:rPr lang="en-US" b="1" dirty="0">
                <a:solidFill>
                  <a:prstClr val="black"/>
                </a:solidFill>
                <a:latin typeface="Garamond" panose="02020404030301010803" pitchFamily="18" charset="0"/>
              </a:rPr>
              <a:t>Contradictions existed in the published stratigraphy.</a:t>
            </a:r>
          </a:p>
          <a:p>
            <a:pPr marL="742950" lvl="1" indent="-285750">
              <a:buFont typeface="Arial" panose="020B0604020202020204" pitchFamily="34" charset="0"/>
              <a:buChar char="•"/>
            </a:pPr>
            <a:r>
              <a:rPr lang="en-US" b="1" dirty="0">
                <a:solidFill>
                  <a:prstClr val="black"/>
                </a:solidFill>
                <a:latin typeface="Garamond" panose="02020404030301010803" pitchFamily="18" charset="0"/>
              </a:rPr>
              <a:t>The 1978 report (seen here) states the Tobacco Road Sand is overlain by Suwannee Residuum (Aka; Early Oligocene residuum)</a:t>
            </a:r>
          </a:p>
          <a:p>
            <a:pPr marL="742950" lvl="1" indent="-285750">
              <a:buFont typeface="Arial" panose="020B0604020202020204" pitchFamily="34" charset="0"/>
              <a:buChar char="•"/>
            </a:pPr>
            <a:r>
              <a:rPr lang="en-US" b="1" dirty="0">
                <a:solidFill>
                  <a:prstClr val="black"/>
                </a:solidFill>
                <a:latin typeface="Garamond" panose="02020404030301010803" pitchFamily="18" charset="0"/>
              </a:rPr>
              <a:t>The 1993 report states is it overlain by the Early Oligocene </a:t>
            </a:r>
            <a:r>
              <a:rPr lang="en-US" b="1" dirty="0" err="1">
                <a:solidFill>
                  <a:prstClr val="black"/>
                </a:solidFill>
                <a:latin typeface="Garamond" panose="02020404030301010803" pitchFamily="18" charset="0"/>
              </a:rPr>
              <a:t>Shellstone</a:t>
            </a:r>
            <a:r>
              <a:rPr lang="en-US" b="1" dirty="0">
                <a:solidFill>
                  <a:prstClr val="black"/>
                </a:solidFill>
                <a:latin typeface="Garamond" panose="02020404030301010803" pitchFamily="18" charset="0"/>
              </a:rPr>
              <a:t> Creek Beds.</a:t>
            </a:r>
            <a:endParaRPr lang="en-US" sz="800" b="1" dirty="0">
              <a:solidFill>
                <a:prstClr val="black"/>
              </a:solidFill>
              <a:latin typeface="Garamond" panose="02020404030301010803" pitchFamily="18" charset="0"/>
            </a:endParaRPr>
          </a:p>
          <a:p>
            <a:pPr lvl="0"/>
            <a:r>
              <a:rPr lang="en-US" b="1" dirty="0">
                <a:solidFill>
                  <a:prstClr val="black"/>
                </a:solidFill>
                <a:latin typeface="Garamond" panose="02020404030301010803" pitchFamily="18" charset="0"/>
              </a:rPr>
              <a:t>The Twiggs Clay occurs beneath the Tobacco Road Sand</a:t>
            </a:r>
          </a:p>
        </p:txBody>
      </p:sp>
      <p:sp>
        <p:nvSpPr>
          <p:cNvPr id="9" name="Arrow: Left 8">
            <a:extLst>
              <a:ext uri="{FF2B5EF4-FFF2-40B4-BE49-F238E27FC236}">
                <a16:creationId xmlns:a16="http://schemas.microsoft.com/office/drawing/2014/main" id="{0B771434-2AB2-4381-AC8C-EBA930C43023}"/>
              </a:ext>
            </a:extLst>
          </p:cNvPr>
          <p:cNvSpPr/>
          <p:nvPr/>
        </p:nvSpPr>
        <p:spPr>
          <a:xfrm>
            <a:off x="6702457" y="3636694"/>
            <a:ext cx="791851" cy="179108"/>
          </a:xfrm>
          <a:prstGeom prst="leftArrow">
            <a:avLst/>
          </a:prstGeom>
          <a:solidFill>
            <a:schemeClr val="accent4"/>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81979CE-CBE4-411E-A9F9-1F8132A44606}"/>
              </a:ext>
            </a:extLst>
          </p:cNvPr>
          <p:cNvSpPr/>
          <p:nvPr/>
        </p:nvSpPr>
        <p:spPr>
          <a:xfrm>
            <a:off x="8503920" y="1215206"/>
            <a:ext cx="3439840" cy="1477328"/>
          </a:xfrm>
          <a:prstGeom prst="rect">
            <a:avLst/>
          </a:prstGeom>
          <a:solidFill>
            <a:schemeClr val="bg1"/>
          </a:solidFill>
          <a:ln w="25400">
            <a:solidFill>
              <a:schemeClr val="bg1">
                <a:lumMod val="50000"/>
              </a:schemeClr>
            </a:solidFill>
          </a:ln>
        </p:spPr>
        <p:txBody>
          <a:bodyPr wrap="square">
            <a:spAutoFit/>
          </a:bodyPr>
          <a:lstStyle/>
          <a:p>
            <a:pPr lvl="0"/>
            <a:r>
              <a:rPr lang="en-US" b="1" dirty="0">
                <a:latin typeface="Garamond" panose="02020404030301010803" pitchFamily="18" charset="0"/>
              </a:rPr>
              <a:t>       Here, researchers reported a </a:t>
            </a:r>
            <a:r>
              <a:rPr lang="en-US" b="1" i="1" dirty="0">
                <a:latin typeface="Garamond" panose="02020404030301010803" pitchFamily="18" charset="0"/>
              </a:rPr>
              <a:t>possible</a:t>
            </a:r>
            <a:r>
              <a:rPr lang="en-US" b="1" dirty="0">
                <a:latin typeface="Garamond" panose="02020404030301010803" pitchFamily="18" charset="0"/>
              </a:rPr>
              <a:t> new transitional species of sand dollar, </a:t>
            </a:r>
            <a:r>
              <a:rPr lang="en-US" b="1" i="1" dirty="0">
                <a:latin typeface="Garamond" panose="02020404030301010803" pitchFamily="18" charset="0"/>
              </a:rPr>
              <a:t>Periarchus </a:t>
            </a:r>
            <a:r>
              <a:rPr lang="en-US" b="1" dirty="0">
                <a:latin typeface="Garamond" panose="02020404030301010803" pitchFamily="18" charset="0"/>
              </a:rPr>
              <a:t>intermediate, between the established species. </a:t>
            </a:r>
            <a:endParaRPr lang="en-US" b="1" i="1" dirty="0">
              <a:latin typeface="Garamond" panose="02020404030301010803" pitchFamily="18" charset="0"/>
            </a:endParaRPr>
          </a:p>
        </p:txBody>
      </p:sp>
      <p:sp>
        <p:nvSpPr>
          <p:cNvPr id="5" name="Star: 5 Points 4">
            <a:extLst>
              <a:ext uri="{FF2B5EF4-FFF2-40B4-BE49-F238E27FC236}">
                <a16:creationId xmlns:a16="http://schemas.microsoft.com/office/drawing/2014/main" id="{7BCE3A69-4557-46A7-B49F-1EFD71E94B80}"/>
              </a:ext>
            </a:extLst>
          </p:cNvPr>
          <p:cNvSpPr/>
          <p:nvPr/>
        </p:nvSpPr>
        <p:spPr>
          <a:xfrm>
            <a:off x="8606672" y="1305070"/>
            <a:ext cx="282804" cy="250353"/>
          </a:xfrm>
          <a:prstGeom prst="star5">
            <a:avLst/>
          </a:prstGeom>
          <a:solidFill>
            <a:srgbClr val="FFC0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89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sign in front of a large rock&#10;&#10;Description automatically generated">
            <a:extLst>
              <a:ext uri="{FF2B5EF4-FFF2-40B4-BE49-F238E27FC236}">
                <a16:creationId xmlns:a16="http://schemas.microsoft.com/office/drawing/2014/main" id="{8B65B71E-BB42-4EE1-9A31-F1DD2FEDF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97" y="3212489"/>
            <a:ext cx="3750527" cy="3546068"/>
          </a:xfrm>
          <a:prstGeom prst="rect">
            <a:avLst/>
          </a:prstGeom>
          <a:ln w="25400">
            <a:solidFill>
              <a:schemeClr val="bg1">
                <a:lumMod val="50000"/>
              </a:schemeClr>
            </a:solidFill>
          </a:ln>
        </p:spPr>
      </p:pic>
      <p:pic>
        <p:nvPicPr>
          <p:cNvPr id="5" name="Picture 4" descr="A picture containing piece, cake, slice, table&#10;&#10;Description automatically generated">
            <a:extLst>
              <a:ext uri="{FF2B5EF4-FFF2-40B4-BE49-F238E27FC236}">
                <a16:creationId xmlns:a16="http://schemas.microsoft.com/office/drawing/2014/main" id="{A3CF6FC3-0BD5-49AF-B848-B712177C0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861" y="3220724"/>
            <a:ext cx="4168490" cy="3537833"/>
          </a:xfrm>
          <a:prstGeom prst="rect">
            <a:avLst/>
          </a:prstGeom>
          <a:ln w="25400">
            <a:solidFill>
              <a:schemeClr val="bg1">
                <a:lumMod val="50000"/>
              </a:schemeClr>
            </a:solidFill>
          </a:ln>
        </p:spPr>
      </p:pic>
      <p:sp>
        <p:nvSpPr>
          <p:cNvPr id="6" name="TextBox 5">
            <a:extLst>
              <a:ext uri="{FF2B5EF4-FFF2-40B4-BE49-F238E27FC236}">
                <a16:creationId xmlns:a16="http://schemas.microsoft.com/office/drawing/2014/main" id="{5241A29A-34B8-4E06-AE82-A267B9711837}"/>
              </a:ext>
            </a:extLst>
          </p:cNvPr>
          <p:cNvSpPr txBox="1"/>
          <p:nvPr/>
        </p:nvSpPr>
        <p:spPr>
          <a:xfrm>
            <a:off x="161597" y="194850"/>
            <a:ext cx="8322528" cy="2923877"/>
          </a:xfrm>
          <a:prstGeom prst="rect">
            <a:avLst/>
          </a:prstGeom>
          <a:solidFill>
            <a:schemeClr val="bg1"/>
          </a:solidFill>
          <a:ln w="25400">
            <a:solidFill>
              <a:schemeClr val="bg1">
                <a:lumMod val="50000"/>
              </a:schemeClr>
            </a:solidFill>
          </a:ln>
        </p:spPr>
        <p:txBody>
          <a:bodyPr wrap="square" rtlCol="0">
            <a:spAutoFit/>
          </a:bodyPr>
          <a:lstStyle/>
          <a:p>
            <a:r>
              <a:rPr lang="en-US" b="1" dirty="0">
                <a:latin typeface="Garamond" panose="02020404030301010803" pitchFamily="18" charset="0"/>
              </a:rPr>
              <a:t>By way of definition;</a:t>
            </a:r>
          </a:p>
          <a:p>
            <a:r>
              <a:rPr lang="en-US" dirty="0">
                <a:latin typeface="Garamond" panose="02020404030301010803" pitchFamily="18" charset="0"/>
              </a:rPr>
              <a:t>The Tobacco Road Sand is made up of alternating beds of clay-coated quartz sand stained by iron oxidation. Between these are beds of silicified sandstone slabs.</a:t>
            </a:r>
          </a:p>
          <a:p>
            <a:pPr marL="742950" lvl="1" indent="-285750">
              <a:buFont typeface="Arial" panose="020B0604020202020204" pitchFamily="34" charset="0"/>
              <a:buChar char="•"/>
            </a:pPr>
            <a:r>
              <a:rPr lang="en-US" dirty="0">
                <a:latin typeface="Garamond" panose="02020404030301010803" pitchFamily="18" charset="0"/>
              </a:rPr>
              <a:t>These sandstone slabs represent bottom conditions at the end of the Eocene, sand dollars often occur in living positions.</a:t>
            </a:r>
          </a:p>
          <a:p>
            <a:pPr marL="742950" lvl="1" indent="-285750">
              <a:buFont typeface="Arial" panose="020B0604020202020204" pitchFamily="34" charset="0"/>
              <a:buChar char="•"/>
            </a:pPr>
            <a:r>
              <a:rPr lang="en-US" dirty="0">
                <a:latin typeface="Garamond" panose="02020404030301010803" pitchFamily="18" charset="0"/>
              </a:rPr>
              <a:t>They show post-mortem damage from ostracod feeding.</a:t>
            </a:r>
          </a:p>
          <a:p>
            <a:pPr marL="742950" lvl="1" indent="-285750">
              <a:buFont typeface="Arial" panose="020B0604020202020204" pitchFamily="34" charset="0"/>
              <a:buChar char="•"/>
            </a:pPr>
            <a:r>
              <a:rPr lang="en-US" dirty="0">
                <a:latin typeface="Garamond" panose="02020404030301010803" pitchFamily="18" charset="0"/>
              </a:rPr>
              <a:t>Both </a:t>
            </a:r>
            <a:r>
              <a:rPr lang="en-US" sz="2000" i="1" dirty="0">
                <a:solidFill>
                  <a:prstClr val="black"/>
                </a:solidFill>
                <a:latin typeface="Garamond" panose="02020404030301010803" pitchFamily="18" charset="0"/>
              </a:rPr>
              <a:t>Periarchus </a:t>
            </a:r>
            <a:r>
              <a:rPr lang="en-US" sz="2000" i="1" dirty="0" err="1">
                <a:solidFill>
                  <a:prstClr val="black"/>
                </a:solidFill>
                <a:latin typeface="Garamond" panose="02020404030301010803" pitchFamily="18" charset="0"/>
              </a:rPr>
              <a:t>pileussinensis</a:t>
            </a:r>
            <a:r>
              <a:rPr lang="en-US" sz="2000" i="1" dirty="0">
                <a:solidFill>
                  <a:prstClr val="black"/>
                </a:solidFill>
                <a:latin typeface="Garamond" panose="02020404030301010803" pitchFamily="18" charset="0"/>
              </a:rPr>
              <a:t> </a:t>
            </a:r>
            <a:r>
              <a:rPr lang="en-US" dirty="0">
                <a:solidFill>
                  <a:prstClr val="black"/>
                </a:solidFill>
                <a:latin typeface="Garamond" panose="02020404030301010803" pitchFamily="18" charset="0"/>
              </a:rPr>
              <a:t>&amp; </a:t>
            </a:r>
            <a:r>
              <a:rPr lang="en-US" sz="2000" i="1" dirty="0">
                <a:solidFill>
                  <a:prstClr val="black"/>
                </a:solidFill>
                <a:latin typeface="Garamond" panose="02020404030301010803" pitchFamily="18" charset="0"/>
              </a:rPr>
              <a:t>Periarchus </a:t>
            </a:r>
            <a:r>
              <a:rPr lang="en-US" sz="2000" i="1" dirty="0" err="1">
                <a:solidFill>
                  <a:prstClr val="black"/>
                </a:solidFill>
                <a:latin typeface="Garamond" panose="02020404030301010803" pitchFamily="18" charset="0"/>
              </a:rPr>
              <a:t>quinquefarius</a:t>
            </a:r>
            <a:r>
              <a:rPr lang="en-US" i="1" dirty="0">
                <a:solidFill>
                  <a:prstClr val="black"/>
                </a:solidFill>
                <a:latin typeface="Garamond" panose="02020404030301010803" pitchFamily="18" charset="0"/>
              </a:rPr>
              <a:t> </a:t>
            </a:r>
            <a:r>
              <a:rPr lang="en-US" dirty="0">
                <a:solidFill>
                  <a:prstClr val="black"/>
                </a:solidFill>
                <a:latin typeface="Garamond" panose="02020404030301010803" pitchFamily="18" charset="0"/>
              </a:rPr>
              <a:t>are present.</a:t>
            </a:r>
          </a:p>
          <a:p>
            <a:pPr marL="742950" lvl="1" indent="-285750">
              <a:buFont typeface="Arial" panose="020B0604020202020204" pitchFamily="34" charset="0"/>
              <a:buChar char="•"/>
            </a:pPr>
            <a:r>
              <a:rPr lang="en-US" dirty="0">
                <a:solidFill>
                  <a:prstClr val="black"/>
                </a:solidFill>
                <a:latin typeface="Garamond" panose="02020404030301010803" pitchFamily="18" charset="0"/>
              </a:rPr>
              <a:t>Complete individuals have not been observed at this location.</a:t>
            </a:r>
          </a:p>
          <a:p>
            <a:pPr marL="742950" lvl="1" indent="-285750">
              <a:buFont typeface="Arial" panose="020B0604020202020204" pitchFamily="34" charset="0"/>
              <a:buChar char="•"/>
            </a:pPr>
            <a:r>
              <a:rPr lang="en-US" dirty="0">
                <a:solidFill>
                  <a:prstClr val="black"/>
                </a:solidFill>
                <a:latin typeface="Garamond" panose="02020404030301010803" pitchFamily="18" charset="0"/>
              </a:rPr>
              <a:t>One bed shows an abundance of loose </a:t>
            </a:r>
            <a:r>
              <a:rPr lang="en-US" sz="2000" i="1" dirty="0">
                <a:solidFill>
                  <a:prstClr val="black"/>
                </a:solidFill>
                <a:latin typeface="Garamond" panose="02020404030301010803" pitchFamily="18" charset="0"/>
              </a:rPr>
              <a:t>Periarchus </a:t>
            </a:r>
            <a:r>
              <a:rPr lang="en-US" sz="2000" i="1" dirty="0" err="1">
                <a:solidFill>
                  <a:prstClr val="black"/>
                </a:solidFill>
                <a:latin typeface="Garamond" panose="02020404030301010803" pitchFamily="18" charset="0"/>
              </a:rPr>
              <a:t>pileussinensis</a:t>
            </a:r>
            <a:r>
              <a:rPr lang="en-US" sz="2000" i="1" dirty="0">
                <a:solidFill>
                  <a:prstClr val="black"/>
                </a:solidFill>
                <a:latin typeface="Garamond" panose="02020404030301010803" pitchFamily="18" charset="0"/>
              </a:rPr>
              <a:t> </a:t>
            </a:r>
            <a:r>
              <a:rPr lang="en-US" sz="2000" dirty="0">
                <a:solidFill>
                  <a:prstClr val="black"/>
                </a:solidFill>
                <a:latin typeface="Garamond" panose="02020404030301010803" pitchFamily="18" charset="0"/>
              </a:rPr>
              <a:t>fragments.</a:t>
            </a:r>
            <a:endParaRPr lang="en-US" dirty="0">
              <a:solidFill>
                <a:prstClr val="black"/>
              </a:solidFill>
              <a:latin typeface="Garamond" panose="02020404030301010803" pitchFamily="18" charset="0"/>
            </a:endParaRPr>
          </a:p>
          <a:p>
            <a:pPr marL="742950" lvl="1" indent="-285750">
              <a:buFont typeface="Arial" panose="020B0604020202020204" pitchFamily="34" charset="0"/>
              <a:buChar char="•"/>
            </a:pPr>
            <a:r>
              <a:rPr lang="en-US" dirty="0">
                <a:solidFill>
                  <a:prstClr val="black"/>
                </a:solidFill>
                <a:latin typeface="Garamond" panose="02020404030301010803" pitchFamily="18" charset="0"/>
              </a:rPr>
              <a:t>The Tobacco Road Sand does not react to acid.</a:t>
            </a:r>
          </a:p>
        </p:txBody>
      </p:sp>
      <p:pic>
        <p:nvPicPr>
          <p:cNvPr id="2" name="Picture 1">
            <a:extLst>
              <a:ext uri="{FF2B5EF4-FFF2-40B4-BE49-F238E27FC236}">
                <a16:creationId xmlns:a16="http://schemas.microsoft.com/office/drawing/2014/main" id="{05DF5C6A-B7F7-43E3-8539-7AD5AF5CCCE8}"/>
              </a:ext>
            </a:extLst>
          </p:cNvPr>
          <p:cNvPicPr>
            <a:picLocks noChangeAspect="1"/>
          </p:cNvPicPr>
          <p:nvPr/>
        </p:nvPicPr>
        <p:blipFill>
          <a:blip r:embed="rId4"/>
          <a:stretch>
            <a:fillRect/>
          </a:stretch>
        </p:blipFill>
        <p:spPr>
          <a:xfrm>
            <a:off x="8664027" y="84731"/>
            <a:ext cx="3527973" cy="6739174"/>
          </a:xfrm>
          <a:prstGeom prst="rect">
            <a:avLst/>
          </a:prstGeom>
        </p:spPr>
      </p:pic>
    </p:spTree>
    <p:extLst>
      <p:ext uri="{BB962C8B-B14F-4D97-AF65-F5344CB8AC3E}">
        <p14:creationId xmlns:p14="http://schemas.microsoft.com/office/powerpoint/2010/main" val="1392092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6F052-866A-41F1-A4DE-9442D2A37E43}"/>
              </a:ext>
            </a:extLst>
          </p:cNvPr>
          <p:cNvPicPr>
            <a:picLocks noChangeAspect="1"/>
          </p:cNvPicPr>
          <p:nvPr/>
        </p:nvPicPr>
        <p:blipFill>
          <a:blip r:embed="rId2"/>
          <a:stretch>
            <a:fillRect/>
          </a:stretch>
        </p:blipFill>
        <p:spPr>
          <a:xfrm>
            <a:off x="94489" y="1701280"/>
            <a:ext cx="6716253" cy="5037190"/>
          </a:xfrm>
          <a:prstGeom prst="rect">
            <a:avLst/>
          </a:prstGeom>
          <a:ln w="25400">
            <a:solidFill>
              <a:schemeClr val="bg1">
                <a:lumMod val="50000"/>
              </a:schemeClr>
            </a:solidFill>
          </a:ln>
        </p:spPr>
      </p:pic>
      <p:sp>
        <p:nvSpPr>
          <p:cNvPr id="3" name="TextBox 2">
            <a:extLst>
              <a:ext uri="{FF2B5EF4-FFF2-40B4-BE49-F238E27FC236}">
                <a16:creationId xmlns:a16="http://schemas.microsoft.com/office/drawing/2014/main" id="{F8C4C9EC-4F23-4F56-B007-F86A4B04C481}"/>
              </a:ext>
            </a:extLst>
          </p:cNvPr>
          <p:cNvSpPr txBox="1"/>
          <p:nvPr/>
        </p:nvSpPr>
        <p:spPr>
          <a:xfrm>
            <a:off x="155884" y="6351836"/>
            <a:ext cx="6603135" cy="323165"/>
          </a:xfrm>
          <a:prstGeom prst="rect">
            <a:avLst/>
          </a:prstGeom>
          <a:solidFill>
            <a:schemeClr val="bg1"/>
          </a:solidFill>
          <a:ln w="25400">
            <a:solidFill>
              <a:schemeClr val="bg1">
                <a:lumMod val="50000"/>
              </a:schemeClr>
            </a:solidFill>
          </a:ln>
        </p:spPr>
        <p:txBody>
          <a:bodyPr wrap="square" rtlCol="0">
            <a:spAutoFit/>
          </a:bodyPr>
          <a:lstStyle/>
          <a:p>
            <a:r>
              <a:rPr lang="en-US" sz="1500" dirty="0">
                <a:latin typeface="Garamond" panose="02020404030301010803" pitchFamily="18" charset="0"/>
              </a:rPr>
              <a:t>Hank Josey at the Twiggs Clay of </a:t>
            </a:r>
            <a:r>
              <a:rPr lang="en-US" sz="1500" dirty="0" err="1">
                <a:latin typeface="Garamond" panose="02020404030301010803" pitchFamily="18" charset="0"/>
              </a:rPr>
              <a:t>Prichards</a:t>
            </a:r>
            <a:r>
              <a:rPr lang="en-US" sz="1500" dirty="0">
                <a:latin typeface="Garamond" panose="02020404030301010803" pitchFamily="18" charset="0"/>
              </a:rPr>
              <a:t> Bluff along the Ocmulgee River July/2019</a:t>
            </a:r>
          </a:p>
        </p:txBody>
      </p:sp>
      <p:sp>
        <p:nvSpPr>
          <p:cNvPr id="4" name="TextBox 3">
            <a:extLst>
              <a:ext uri="{FF2B5EF4-FFF2-40B4-BE49-F238E27FC236}">
                <a16:creationId xmlns:a16="http://schemas.microsoft.com/office/drawing/2014/main" id="{B808EB85-8D89-45F9-8E1B-B64BFAE138E9}"/>
              </a:ext>
            </a:extLst>
          </p:cNvPr>
          <p:cNvSpPr txBox="1"/>
          <p:nvPr/>
        </p:nvSpPr>
        <p:spPr>
          <a:xfrm>
            <a:off x="94489" y="974072"/>
            <a:ext cx="11945981" cy="400110"/>
          </a:xfrm>
          <a:prstGeom prst="rect">
            <a:avLst/>
          </a:prstGeom>
          <a:solidFill>
            <a:schemeClr val="bg1"/>
          </a:solidFill>
          <a:ln w="25400">
            <a:solidFill>
              <a:schemeClr val="bg1">
                <a:lumMod val="50000"/>
              </a:schemeClr>
            </a:solidFill>
          </a:ln>
        </p:spPr>
        <p:txBody>
          <a:bodyPr wrap="square" rtlCol="0">
            <a:spAutoFit/>
          </a:bodyPr>
          <a:lstStyle/>
          <a:p>
            <a:r>
              <a:rPr lang="en-US" sz="2000" b="1" dirty="0">
                <a:latin typeface="Garamond" panose="02020404030301010803" pitchFamily="18" charset="0"/>
              </a:rPr>
              <a:t>By Way of Definition; </a:t>
            </a:r>
            <a:r>
              <a:rPr lang="en-US" dirty="0">
                <a:latin typeface="Garamond" panose="02020404030301010803" pitchFamily="18" charset="0"/>
              </a:rPr>
              <a:t>In Oaky Wood the Twiggs Clay underlies both the Ocmulgee Formation and Tobacco Road Sand. </a:t>
            </a:r>
          </a:p>
        </p:txBody>
      </p:sp>
      <p:sp>
        <p:nvSpPr>
          <p:cNvPr id="5" name="TextBox 4">
            <a:extLst>
              <a:ext uri="{FF2B5EF4-FFF2-40B4-BE49-F238E27FC236}">
                <a16:creationId xmlns:a16="http://schemas.microsoft.com/office/drawing/2014/main" id="{DFE27313-E552-475E-BEDB-07F37142B855}"/>
              </a:ext>
            </a:extLst>
          </p:cNvPr>
          <p:cNvSpPr txBox="1"/>
          <p:nvPr/>
        </p:nvSpPr>
        <p:spPr>
          <a:xfrm>
            <a:off x="7002042" y="4786543"/>
            <a:ext cx="4966669" cy="646331"/>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The Twiggs Clay was deposited somewhat off the shoreline in a very quite environment.</a:t>
            </a:r>
          </a:p>
        </p:txBody>
      </p:sp>
      <p:sp>
        <p:nvSpPr>
          <p:cNvPr id="7" name="TextBox 6">
            <a:extLst>
              <a:ext uri="{FF2B5EF4-FFF2-40B4-BE49-F238E27FC236}">
                <a16:creationId xmlns:a16="http://schemas.microsoft.com/office/drawing/2014/main" id="{9C435BC6-BE2D-4767-89FF-C51D65B173D0}"/>
              </a:ext>
            </a:extLst>
          </p:cNvPr>
          <p:cNvSpPr txBox="1"/>
          <p:nvPr/>
        </p:nvSpPr>
        <p:spPr>
          <a:xfrm>
            <a:off x="7002039" y="1582798"/>
            <a:ext cx="4982348" cy="1200329"/>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Early researchers believed the Twiggs Clay was volcanic in origin, but in 1970 Sam Pickering showed that it contained no glass and was composed of terrestrially sourced clays. </a:t>
            </a:r>
          </a:p>
        </p:txBody>
      </p:sp>
      <p:sp>
        <p:nvSpPr>
          <p:cNvPr id="8" name="Rectangle 7">
            <a:extLst>
              <a:ext uri="{FF2B5EF4-FFF2-40B4-BE49-F238E27FC236}">
                <a16:creationId xmlns:a16="http://schemas.microsoft.com/office/drawing/2014/main" id="{8C84EB8C-76C0-4F97-A117-24B7889002D6}"/>
              </a:ext>
            </a:extLst>
          </p:cNvPr>
          <p:cNvSpPr/>
          <p:nvPr/>
        </p:nvSpPr>
        <p:spPr>
          <a:xfrm>
            <a:off x="7002039" y="5751671"/>
            <a:ext cx="4966672" cy="923330"/>
          </a:xfrm>
          <a:prstGeom prst="rect">
            <a:avLst/>
          </a:prstGeom>
          <a:solidFill>
            <a:schemeClr val="bg1"/>
          </a:solidFill>
          <a:ln w="25400">
            <a:solidFill>
              <a:schemeClr val="bg1">
                <a:lumMod val="50000"/>
              </a:schemeClr>
            </a:solidFill>
          </a:ln>
        </p:spPr>
        <p:txBody>
          <a:bodyPr wrap="square">
            <a:spAutoFit/>
          </a:bodyPr>
          <a:lstStyle/>
          <a:p>
            <a:pPr lvl="0"/>
            <a:r>
              <a:rPr lang="en-US" dirty="0">
                <a:solidFill>
                  <a:prstClr val="black"/>
                </a:solidFill>
                <a:latin typeface="Garamond" panose="02020404030301010803" pitchFamily="18" charset="0"/>
              </a:rPr>
              <a:t>Very fine grains of clay are the last things to settle out of river borne sediments when rivers empty into the sea. </a:t>
            </a:r>
          </a:p>
        </p:txBody>
      </p:sp>
      <p:sp>
        <p:nvSpPr>
          <p:cNvPr id="9" name="TextBox 8">
            <a:extLst>
              <a:ext uri="{FF2B5EF4-FFF2-40B4-BE49-F238E27FC236}">
                <a16:creationId xmlns:a16="http://schemas.microsoft.com/office/drawing/2014/main" id="{92AC7670-2377-408F-A366-175477CC2B0D}"/>
              </a:ext>
            </a:extLst>
          </p:cNvPr>
          <p:cNvSpPr txBox="1"/>
          <p:nvPr/>
        </p:nvSpPr>
        <p:spPr>
          <a:xfrm>
            <a:off x="7002042" y="3037214"/>
            <a:ext cx="4966666" cy="1477328"/>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To quote Pickering’s 1970 report.</a:t>
            </a:r>
          </a:p>
          <a:p>
            <a:r>
              <a:rPr lang="en-US" dirty="0">
                <a:latin typeface="Garamond" panose="02020404030301010803" pitchFamily="18" charset="0"/>
              </a:rPr>
              <a:t>“The principal clay mineral is montmorillonite, and at fresh exposures there is usually enough calcium carbonate present as microfossils and silt to clay sized particles to effervesce with 10% hydrochloric acid.” </a:t>
            </a:r>
          </a:p>
        </p:txBody>
      </p:sp>
      <p:sp>
        <p:nvSpPr>
          <p:cNvPr id="10" name="TextBox 9">
            <a:extLst>
              <a:ext uri="{FF2B5EF4-FFF2-40B4-BE49-F238E27FC236}">
                <a16:creationId xmlns:a16="http://schemas.microsoft.com/office/drawing/2014/main" id="{47F14F31-39FF-477C-8E47-9DC06C9902B5}"/>
              </a:ext>
            </a:extLst>
          </p:cNvPr>
          <p:cNvSpPr txBox="1"/>
          <p:nvPr/>
        </p:nvSpPr>
        <p:spPr>
          <a:xfrm>
            <a:off x="3685400" y="150307"/>
            <a:ext cx="8355070" cy="646331"/>
          </a:xfrm>
          <a:prstGeom prst="rect">
            <a:avLst/>
          </a:prstGeom>
          <a:solidFill>
            <a:schemeClr val="bg1"/>
          </a:solidFill>
          <a:ln w="25400">
            <a:solidFill>
              <a:schemeClr val="bg1">
                <a:lumMod val="50000"/>
              </a:schemeClr>
            </a:solidFill>
          </a:ln>
        </p:spPr>
        <p:txBody>
          <a:bodyPr wrap="square" rtlCol="0">
            <a:spAutoFit/>
          </a:bodyPr>
          <a:lstStyle/>
          <a:p>
            <a:r>
              <a:rPr lang="en-US" dirty="0">
                <a:latin typeface="Garamond" panose="02020404030301010803" pitchFamily="18" charset="0"/>
              </a:rPr>
              <a:t>While not generally fossiliferous beyond a microscopic scale, beds of limestone occur rarely which can be fossils rich, and lenses/localities occur which are rich in vertebrate fossils.  </a:t>
            </a:r>
          </a:p>
        </p:txBody>
      </p:sp>
      <p:sp>
        <p:nvSpPr>
          <p:cNvPr id="11" name="TextBox 10">
            <a:extLst>
              <a:ext uri="{FF2B5EF4-FFF2-40B4-BE49-F238E27FC236}">
                <a16:creationId xmlns:a16="http://schemas.microsoft.com/office/drawing/2014/main" id="{F50532F7-F363-4D3E-8889-E215C65F1C62}"/>
              </a:ext>
            </a:extLst>
          </p:cNvPr>
          <p:cNvSpPr txBox="1"/>
          <p:nvPr/>
        </p:nvSpPr>
        <p:spPr>
          <a:xfrm>
            <a:off x="94489" y="119530"/>
            <a:ext cx="3412504" cy="707886"/>
          </a:xfrm>
          <a:prstGeom prst="rect">
            <a:avLst/>
          </a:prstGeom>
          <a:solidFill>
            <a:schemeClr val="bg1">
              <a:lumMod val="95000"/>
            </a:schemeClr>
          </a:solidFill>
          <a:ln w="25400">
            <a:solidFill>
              <a:schemeClr val="bg1">
                <a:lumMod val="50000"/>
              </a:schemeClr>
            </a:solidFill>
          </a:ln>
        </p:spPr>
        <p:txBody>
          <a:bodyPr wrap="square" rtlCol="0">
            <a:spAutoFit/>
          </a:bodyPr>
          <a:lstStyle/>
          <a:p>
            <a:pPr algn="ctr"/>
            <a:r>
              <a:rPr lang="en-US" sz="2000" b="1" dirty="0">
                <a:latin typeface="Garamond" panose="02020404030301010803" pitchFamily="18" charset="0"/>
              </a:rPr>
              <a:t>The Twiggs Clay Member of the Dry Branch Formation</a:t>
            </a:r>
            <a:endParaRPr lang="en-US" sz="800" b="1" dirty="0">
              <a:latin typeface="Garamond" panose="02020404030301010803" pitchFamily="18" charset="0"/>
            </a:endParaRPr>
          </a:p>
        </p:txBody>
      </p:sp>
    </p:spTree>
    <p:extLst>
      <p:ext uri="{BB962C8B-B14F-4D97-AF65-F5344CB8AC3E}">
        <p14:creationId xmlns:p14="http://schemas.microsoft.com/office/powerpoint/2010/main" val="3982224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6460</TotalTime>
  <Words>2396</Words>
  <Application>Microsoft Office PowerPoint</Application>
  <PresentationFormat>Widescreen</PresentationFormat>
  <Paragraphs>220</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Garamond</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Thurman</dc:creator>
  <cp:lastModifiedBy>Thomas Thurman</cp:lastModifiedBy>
  <cp:revision>239</cp:revision>
  <dcterms:created xsi:type="dcterms:W3CDTF">2020-03-01T15:17:07Z</dcterms:created>
  <dcterms:modified xsi:type="dcterms:W3CDTF">2020-03-29T22:07:16Z</dcterms:modified>
</cp:coreProperties>
</file>