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0.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73" r:id="rId4"/>
    <p:sldId id="260" r:id="rId5"/>
    <p:sldId id="287" r:id="rId6"/>
    <p:sldId id="272" r:id="rId7"/>
    <p:sldId id="274" r:id="rId8"/>
    <p:sldId id="259" r:id="rId9"/>
    <p:sldId id="266" r:id="rId10"/>
    <p:sldId id="276" r:id="rId11"/>
    <p:sldId id="277" r:id="rId12"/>
    <p:sldId id="271" r:id="rId13"/>
    <p:sldId id="264" r:id="rId14"/>
    <p:sldId id="267" r:id="rId15"/>
    <p:sldId id="281" r:id="rId16"/>
    <p:sldId id="285" r:id="rId17"/>
    <p:sldId id="293" r:id="rId18"/>
    <p:sldId id="279" r:id="rId19"/>
    <p:sldId id="292" r:id="rId20"/>
    <p:sldId id="286" r:id="rId21"/>
    <p:sldId id="291" r:id="rId22"/>
    <p:sldId id="278" r:id="rId23"/>
    <p:sldId id="275" r:id="rId24"/>
    <p:sldId id="295" r:id="rId25"/>
    <p:sldId id="296" r:id="rId26"/>
    <p:sldId id="282" r:id="rId27"/>
    <p:sldId id="283" r:id="rId28"/>
    <p:sldId id="294" r:id="rId29"/>
    <p:sldId id="297" r:id="rId30"/>
    <p:sldId id="289" r:id="rId31"/>
    <p:sldId id="2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0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4712" autoAdjust="0"/>
  </p:normalViewPr>
  <p:slideViewPr>
    <p:cSldViewPr snapToGrid="0">
      <p:cViewPr varScale="1">
        <p:scale>
          <a:sx n="108" d="100"/>
          <a:sy n="108" d="100"/>
        </p:scale>
        <p:origin x="396" y="12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5A5BC-BB81-45DD-91F6-933D409A0D28}" type="datetimeFigureOut">
              <a:rPr lang="en-US" smtClean="0"/>
              <a:t>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A19C7-BA97-46A8-9FDE-11784379CDBE}" type="slidenum">
              <a:rPr lang="en-US" smtClean="0"/>
              <a:t>‹#›</a:t>
            </a:fld>
            <a:endParaRPr lang="en-US"/>
          </a:p>
        </p:txBody>
      </p:sp>
    </p:spTree>
    <p:extLst>
      <p:ext uri="{BB962C8B-B14F-4D97-AF65-F5344CB8AC3E}">
        <p14:creationId xmlns:p14="http://schemas.microsoft.com/office/powerpoint/2010/main" val="350445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CA19C7-BA97-46A8-9FDE-11784379CDBE}" type="slidenum">
              <a:rPr lang="en-US" smtClean="0"/>
              <a:t>25</a:t>
            </a:fld>
            <a:endParaRPr lang="en-US"/>
          </a:p>
        </p:txBody>
      </p:sp>
    </p:spTree>
    <p:extLst>
      <p:ext uri="{BB962C8B-B14F-4D97-AF65-F5344CB8AC3E}">
        <p14:creationId xmlns:p14="http://schemas.microsoft.com/office/powerpoint/2010/main" val="3848488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CA19C7-BA97-46A8-9FDE-11784379CDBE}" type="slidenum">
              <a:rPr lang="en-US" smtClean="0"/>
              <a:t>30</a:t>
            </a:fld>
            <a:endParaRPr lang="en-US"/>
          </a:p>
        </p:txBody>
      </p:sp>
    </p:spTree>
    <p:extLst>
      <p:ext uri="{BB962C8B-B14F-4D97-AF65-F5344CB8AC3E}">
        <p14:creationId xmlns:p14="http://schemas.microsoft.com/office/powerpoint/2010/main" val="3968883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ADD2-98A2-4028-801D-4BA8E40B7B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96C3C-6DD7-4934-AEC7-7B60EF70F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22D950-A72C-412C-9D8A-99C97FA697A8}"/>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5" name="Footer Placeholder 4">
            <a:extLst>
              <a:ext uri="{FF2B5EF4-FFF2-40B4-BE49-F238E27FC236}">
                <a16:creationId xmlns:a16="http://schemas.microsoft.com/office/drawing/2014/main" id="{AB44F631-460A-477F-B3B3-E711ED2E0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85922-0F7F-4719-8ECF-09201103BDB0}"/>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119265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9B68-23FD-44EE-AADE-67A7B5BFFA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225D30-76AA-47C9-B8A9-CA47D1F7C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F9258-1035-4E7C-A871-D9F6CA2F6074}"/>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5" name="Footer Placeholder 4">
            <a:extLst>
              <a:ext uri="{FF2B5EF4-FFF2-40B4-BE49-F238E27FC236}">
                <a16:creationId xmlns:a16="http://schemas.microsoft.com/office/drawing/2014/main" id="{A5D216BE-CA24-414C-8D95-5A1D82120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56B4F-3925-4F3B-9DEF-D379146732DF}"/>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924338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4F823-24F7-4AB6-A336-47C12911DD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7C281B-D587-4B72-A558-0EBE27A31F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7E2A8-425E-4B2A-8A28-1438EF88EEBD}"/>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5" name="Footer Placeholder 4">
            <a:extLst>
              <a:ext uri="{FF2B5EF4-FFF2-40B4-BE49-F238E27FC236}">
                <a16:creationId xmlns:a16="http://schemas.microsoft.com/office/drawing/2014/main" id="{AAD11E38-8887-4D52-90FD-631D86CFB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D80A9-30E9-4848-9360-16CE79E2CD6A}"/>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100504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BA2D-4269-43C5-8333-BEB49F6A54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634E5-CB16-4390-ACEA-AE3195D5E9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5CA7B-1778-47B9-A091-086A2531914E}"/>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5" name="Footer Placeholder 4">
            <a:extLst>
              <a:ext uri="{FF2B5EF4-FFF2-40B4-BE49-F238E27FC236}">
                <a16:creationId xmlns:a16="http://schemas.microsoft.com/office/drawing/2014/main" id="{6DE575EC-5AC3-4EE4-8BDA-866956893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0F372-BB1A-40E6-9163-F93276C3522B}"/>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105006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59FA-C24B-4B6E-ABB7-DDCD80A6D9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A2E1D7-D822-4E47-B52E-6AB430489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FB31D9-4BD5-4995-AB47-C7A062A338EA}"/>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5" name="Footer Placeholder 4">
            <a:extLst>
              <a:ext uri="{FF2B5EF4-FFF2-40B4-BE49-F238E27FC236}">
                <a16:creationId xmlns:a16="http://schemas.microsoft.com/office/drawing/2014/main" id="{B499D7AF-9043-4950-88A0-70055BEB9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6DFCA-B2C3-4DE3-93C1-628399A1ED52}"/>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2508067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A362-1028-4189-B611-E46D5E829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A6921-A0FE-47D2-B9F9-CCBC837092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4BA6D4-11C5-46F1-898B-45F6AE1B7A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64854A-0828-4E95-9136-871C8E26F3A0}"/>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6" name="Footer Placeholder 5">
            <a:extLst>
              <a:ext uri="{FF2B5EF4-FFF2-40B4-BE49-F238E27FC236}">
                <a16:creationId xmlns:a16="http://schemas.microsoft.com/office/drawing/2014/main" id="{32A4FFB9-0078-4DDF-8761-ACBAE2CA9F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A0155-601A-4656-BD9E-A86EC0FB2B9A}"/>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308337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1307-7C90-42A8-ACFD-3BAD10DE7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756C08-258E-4F72-B2C7-1C13E3DB7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6A0142-16A6-459A-A723-9DABB9B63C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8BED4-DDE3-4389-831B-B1B1561D5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F9E42F-F449-4D9D-812D-5AE23EA411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762B2-91CA-46F7-B49B-1C358E09F206}"/>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8" name="Footer Placeholder 7">
            <a:extLst>
              <a:ext uri="{FF2B5EF4-FFF2-40B4-BE49-F238E27FC236}">
                <a16:creationId xmlns:a16="http://schemas.microsoft.com/office/drawing/2014/main" id="{319951B0-639D-447B-8111-FCA5C7D913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615A89-D4C1-4BFF-8101-0BB87884B1D1}"/>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31001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5770B-747D-4667-A307-7C4BC9B07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3AE667-3046-44DE-8276-AF9BFB681255}"/>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4" name="Footer Placeholder 3">
            <a:extLst>
              <a:ext uri="{FF2B5EF4-FFF2-40B4-BE49-F238E27FC236}">
                <a16:creationId xmlns:a16="http://schemas.microsoft.com/office/drawing/2014/main" id="{7FC234FB-7BC7-46BD-9E83-8264DEECAB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227C7E-3FE5-4A1D-B2DA-CD635BCE3B07}"/>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81532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56BD9-7599-4772-8E9C-F8F553684F9F}"/>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3" name="Footer Placeholder 2">
            <a:extLst>
              <a:ext uri="{FF2B5EF4-FFF2-40B4-BE49-F238E27FC236}">
                <a16:creationId xmlns:a16="http://schemas.microsoft.com/office/drawing/2014/main" id="{D9211963-9FA1-44F6-A4D6-CA7CD54E15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40932C-F3D6-4016-AE87-3890BD2EA290}"/>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1337560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6881-6748-41C5-B8CA-42CF9870E8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637172-8419-4C25-874D-5F953AB3F5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2A853-A28E-479E-ACCE-1008857A1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4D0596-8F8A-4E87-8E9E-DAD2DEF0CD7D}"/>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6" name="Footer Placeholder 5">
            <a:extLst>
              <a:ext uri="{FF2B5EF4-FFF2-40B4-BE49-F238E27FC236}">
                <a16:creationId xmlns:a16="http://schemas.microsoft.com/office/drawing/2014/main" id="{8B29A5F1-68A3-4A28-99BD-86ADECDB4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E3FE9-BFF8-49B3-BB25-E47E3EFDDCB5}"/>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224103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CE704-E182-4A03-A038-6AEA8D979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C541D-6E5E-4BD3-B273-8D8681674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3A46D7-AA6A-4034-9F13-817822D5F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DFACA-5A91-4577-B237-DAF13B74E5AD}"/>
              </a:ext>
            </a:extLst>
          </p:cNvPr>
          <p:cNvSpPr>
            <a:spLocks noGrp="1"/>
          </p:cNvSpPr>
          <p:nvPr>
            <p:ph type="dt" sz="half" idx="10"/>
          </p:nvPr>
        </p:nvSpPr>
        <p:spPr/>
        <p:txBody>
          <a:bodyPr/>
          <a:lstStyle/>
          <a:p>
            <a:fld id="{A1A621B6-0558-45EE-B41A-D6ABCAA89420}" type="datetimeFigureOut">
              <a:rPr lang="en-US" smtClean="0"/>
              <a:t>1/1/2021</a:t>
            </a:fld>
            <a:endParaRPr lang="en-US"/>
          </a:p>
        </p:txBody>
      </p:sp>
      <p:sp>
        <p:nvSpPr>
          <p:cNvPr id="6" name="Footer Placeholder 5">
            <a:extLst>
              <a:ext uri="{FF2B5EF4-FFF2-40B4-BE49-F238E27FC236}">
                <a16:creationId xmlns:a16="http://schemas.microsoft.com/office/drawing/2014/main" id="{8A1CBAE7-E904-47B0-B64F-BD0A0CFBA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44C90-A546-44EA-BD73-E32630E74709}"/>
              </a:ext>
            </a:extLst>
          </p:cNvPr>
          <p:cNvSpPr>
            <a:spLocks noGrp="1"/>
          </p:cNvSpPr>
          <p:nvPr>
            <p:ph type="sldNum" sz="quarter" idx="12"/>
          </p:nvPr>
        </p:nvSpPr>
        <p:spPr/>
        <p:txBody>
          <a:bodyPr/>
          <a:lstStyle/>
          <a:p>
            <a:fld id="{E7133E77-2D95-4C44-9C19-81FDF43E0AE4}" type="slidenum">
              <a:rPr lang="en-US" smtClean="0"/>
              <a:t>‹#›</a:t>
            </a:fld>
            <a:endParaRPr lang="en-US"/>
          </a:p>
        </p:txBody>
      </p:sp>
    </p:spTree>
    <p:extLst>
      <p:ext uri="{BB962C8B-B14F-4D97-AF65-F5344CB8AC3E}">
        <p14:creationId xmlns:p14="http://schemas.microsoft.com/office/powerpoint/2010/main" val="287912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1ACD32-C4F5-4E5E-9AAC-524EF4FE66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EA2E9E-4ECC-4F4E-9ADC-5F26AAA381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5C8F2-3372-47C0-9208-8CC8AEF631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A621B6-0558-45EE-B41A-D6ABCAA89420}" type="datetimeFigureOut">
              <a:rPr lang="en-US" smtClean="0"/>
              <a:t>1/1/2021</a:t>
            </a:fld>
            <a:endParaRPr lang="en-US"/>
          </a:p>
        </p:txBody>
      </p:sp>
      <p:sp>
        <p:nvSpPr>
          <p:cNvPr id="5" name="Footer Placeholder 4">
            <a:extLst>
              <a:ext uri="{FF2B5EF4-FFF2-40B4-BE49-F238E27FC236}">
                <a16:creationId xmlns:a16="http://schemas.microsoft.com/office/drawing/2014/main" id="{CB607111-7BE4-40A7-BEDB-4772800598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31A189-DF21-4DD5-B135-15E32194D9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133E77-2D95-4C44-9C19-81FDF43E0AE4}" type="slidenum">
              <a:rPr lang="en-US" smtClean="0"/>
              <a:t>‹#›</a:t>
            </a:fld>
            <a:endParaRPr lang="en-US"/>
          </a:p>
        </p:txBody>
      </p:sp>
    </p:spTree>
    <p:extLst>
      <p:ext uri="{BB962C8B-B14F-4D97-AF65-F5344CB8AC3E}">
        <p14:creationId xmlns:p14="http://schemas.microsoft.com/office/powerpoint/2010/main" val="1639771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1.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1.jp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63.jp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BEB1-59CB-45DE-9B49-5437702C229F}"/>
              </a:ext>
            </a:extLst>
          </p:cNvPr>
          <p:cNvSpPr>
            <a:spLocks noGrp="1"/>
          </p:cNvSpPr>
          <p:nvPr>
            <p:ph type="ctrTitle"/>
          </p:nvPr>
        </p:nvSpPr>
        <p:spPr>
          <a:xfrm>
            <a:off x="316165" y="1210421"/>
            <a:ext cx="11559669" cy="3112233"/>
          </a:xfrm>
        </p:spPr>
        <p:txBody>
          <a:bodyPr>
            <a:normAutofit/>
          </a:bodyPr>
          <a:lstStyle/>
          <a:p>
            <a:r>
              <a:rPr lang="en-US" sz="6600" b="1" dirty="0"/>
              <a:t>Evolution </a:t>
            </a:r>
            <a:br>
              <a:rPr lang="en-US" sz="6600" b="1" dirty="0"/>
            </a:br>
            <a:r>
              <a:rPr lang="en-US" sz="6600" b="1" dirty="0"/>
              <a:t>&amp; Geologic Time </a:t>
            </a:r>
            <a:br>
              <a:rPr lang="en-US" sz="6600" b="1" dirty="0"/>
            </a:br>
            <a:r>
              <a:rPr lang="en-US" sz="6600" b="1" dirty="0"/>
              <a:t>in Georgia’s Fossil Record</a:t>
            </a:r>
          </a:p>
        </p:txBody>
      </p:sp>
      <p:pic>
        <p:nvPicPr>
          <p:cNvPr id="4" name="Picture 3" descr="A drawing of a face&#10;&#10;Description automatically generated">
            <a:extLst>
              <a:ext uri="{FF2B5EF4-FFF2-40B4-BE49-F238E27FC236}">
                <a16:creationId xmlns:a16="http://schemas.microsoft.com/office/drawing/2014/main" id="{7CC8D508-B34D-4E37-8419-FB783580A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40" y="292966"/>
            <a:ext cx="2050405" cy="2168131"/>
          </a:xfrm>
          <a:prstGeom prst="rect">
            <a:avLst/>
          </a:prstGeom>
        </p:spPr>
      </p:pic>
      <p:sp>
        <p:nvSpPr>
          <p:cNvPr id="6" name="TextBox 5">
            <a:extLst>
              <a:ext uri="{FF2B5EF4-FFF2-40B4-BE49-F238E27FC236}">
                <a16:creationId xmlns:a16="http://schemas.microsoft.com/office/drawing/2014/main" id="{3AFEC9BE-A356-4486-9A84-21EE0426A06A}"/>
              </a:ext>
            </a:extLst>
          </p:cNvPr>
          <p:cNvSpPr txBox="1"/>
          <p:nvPr/>
        </p:nvSpPr>
        <p:spPr>
          <a:xfrm>
            <a:off x="3258764" y="5139747"/>
            <a:ext cx="8822988" cy="1015663"/>
          </a:xfrm>
          <a:prstGeom prst="rect">
            <a:avLst/>
          </a:prstGeom>
          <a:noFill/>
        </p:spPr>
        <p:txBody>
          <a:bodyPr wrap="square" rtlCol="0">
            <a:spAutoFit/>
          </a:bodyPr>
          <a:lstStyle/>
          <a:p>
            <a:pPr algn="r"/>
            <a:r>
              <a:rPr lang="en-US" sz="3200" dirty="0"/>
              <a:t>Geologists have a saying…rock remembers.</a:t>
            </a:r>
          </a:p>
          <a:p>
            <a:pPr algn="r"/>
            <a:r>
              <a:rPr lang="en-US" sz="2800" dirty="0"/>
              <a:t>Neil Armstrong</a:t>
            </a:r>
          </a:p>
        </p:txBody>
      </p:sp>
    </p:spTree>
    <p:extLst>
      <p:ext uri="{BB962C8B-B14F-4D97-AF65-F5344CB8AC3E}">
        <p14:creationId xmlns:p14="http://schemas.microsoft.com/office/powerpoint/2010/main" val="3533300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D66768-4483-4921-8149-A57508427246}"/>
              </a:ext>
            </a:extLst>
          </p:cNvPr>
          <p:cNvSpPr txBox="1"/>
          <p:nvPr/>
        </p:nvSpPr>
        <p:spPr>
          <a:xfrm>
            <a:off x="214092" y="1634135"/>
            <a:ext cx="5701776" cy="4770537"/>
          </a:xfrm>
          <a:prstGeom prst="rect">
            <a:avLst/>
          </a:prstGeom>
          <a:noFill/>
          <a:ln w="25400">
            <a:solidFill>
              <a:schemeClr val="tx1"/>
            </a:solidFill>
          </a:ln>
        </p:spPr>
        <p:txBody>
          <a:bodyPr wrap="square">
            <a:spAutoFit/>
          </a:bodyPr>
          <a:lstStyle/>
          <a:p>
            <a:r>
              <a:rPr lang="en-US" sz="1600" b="1" dirty="0" err="1"/>
              <a:t>Blufftown</a:t>
            </a:r>
            <a:r>
              <a:rPr lang="en-US" sz="1600" b="1" dirty="0"/>
              <a:t>/Cusseta Sand Formation sharks reported in 1987/1988 by Gerard Case &amp; David Schwimmer. </a:t>
            </a:r>
          </a:p>
          <a:p>
            <a:r>
              <a:rPr lang="en-US" sz="1600" u="sng" dirty="0"/>
              <a:t>Scientific Name                         Common Name      Frequency</a:t>
            </a:r>
          </a:p>
          <a:p>
            <a:r>
              <a:rPr lang="en-US" sz="1600" i="1" dirty="0" err="1"/>
              <a:t>Hybodus</a:t>
            </a:r>
            <a:r>
              <a:rPr lang="en-US" sz="1600" dirty="0"/>
              <a:t> (species?)                   Hump Tooth           </a:t>
            </a:r>
            <a:r>
              <a:rPr lang="en-US" sz="1600" dirty="0" err="1"/>
              <a:t>Tooth</a:t>
            </a:r>
            <a:r>
              <a:rPr lang="en-US" sz="1600" dirty="0"/>
              <a:t> &amp; claspers</a:t>
            </a:r>
          </a:p>
          <a:p>
            <a:r>
              <a:rPr lang="en-US" sz="1600" i="1" dirty="0" err="1"/>
              <a:t>Lissodus</a:t>
            </a:r>
            <a:r>
              <a:rPr lang="en-US" sz="1600" i="1" dirty="0"/>
              <a:t> </a:t>
            </a:r>
            <a:r>
              <a:rPr lang="en-US" sz="1600" i="1" dirty="0" err="1"/>
              <a:t>babulskii</a:t>
            </a:r>
            <a:r>
              <a:rPr lang="en-US" sz="1600" i="1" dirty="0"/>
              <a:t>                     </a:t>
            </a:r>
            <a:r>
              <a:rPr lang="en-US" sz="1600" dirty="0"/>
              <a:t>Thresher family      5 teeth                </a:t>
            </a:r>
          </a:p>
          <a:p>
            <a:r>
              <a:rPr lang="en-US" sz="1600" i="1" dirty="0" err="1"/>
              <a:t>Squalicorax</a:t>
            </a:r>
            <a:r>
              <a:rPr lang="en-US" sz="1600" i="1" dirty="0"/>
              <a:t> </a:t>
            </a:r>
            <a:r>
              <a:rPr lang="en-US" sz="1600" i="1" dirty="0" err="1"/>
              <a:t>kaupi</a:t>
            </a:r>
            <a:r>
              <a:rPr lang="en-US" sz="1600" i="1" dirty="0"/>
              <a:t>                      </a:t>
            </a:r>
            <a:r>
              <a:rPr lang="en-US" sz="1600" dirty="0"/>
              <a:t>Crow Shark             100+ teeth</a:t>
            </a:r>
          </a:p>
          <a:p>
            <a:r>
              <a:rPr lang="en-US" sz="1600" i="1" dirty="0" err="1"/>
              <a:t>Pseudocorax</a:t>
            </a:r>
            <a:r>
              <a:rPr lang="en-US" sz="1600" i="1" dirty="0"/>
              <a:t> </a:t>
            </a:r>
            <a:r>
              <a:rPr lang="en-US" sz="1600" i="1" dirty="0" err="1"/>
              <a:t>affinis</a:t>
            </a:r>
            <a:r>
              <a:rPr lang="en-US" sz="1600" i="1" dirty="0"/>
              <a:t>                   </a:t>
            </a:r>
            <a:r>
              <a:rPr lang="en-US" sz="1600" dirty="0"/>
              <a:t>Crow Shark             2 teeth</a:t>
            </a:r>
          </a:p>
          <a:p>
            <a:r>
              <a:rPr lang="en-US" sz="1600" i="1" dirty="0" err="1"/>
              <a:t>Squatina</a:t>
            </a:r>
            <a:r>
              <a:rPr lang="en-US" sz="1600" dirty="0"/>
              <a:t> (species?)                   Angel Shark            2 teeth</a:t>
            </a:r>
          </a:p>
          <a:p>
            <a:r>
              <a:rPr lang="en-US" sz="1600" i="1" dirty="0" err="1"/>
              <a:t>Ginglymostoma</a:t>
            </a:r>
            <a:r>
              <a:rPr lang="en-US" sz="1600" i="1" dirty="0"/>
              <a:t> </a:t>
            </a:r>
            <a:r>
              <a:rPr lang="en-US" sz="1600" i="1" dirty="0" err="1"/>
              <a:t>globidens</a:t>
            </a:r>
            <a:r>
              <a:rPr lang="en-US" sz="1600" i="1" dirty="0"/>
              <a:t>       </a:t>
            </a:r>
            <a:r>
              <a:rPr lang="en-US" sz="1600" dirty="0"/>
              <a:t>Nurse Shark            5 teeth</a:t>
            </a:r>
          </a:p>
          <a:p>
            <a:r>
              <a:rPr lang="en-US" sz="1600" i="1" dirty="0" err="1">
                <a:solidFill>
                  <a:srgbClr val="FF0000"/>
                </a:solidFill>
              </a:rPr>
              <a:t>Scapanorhynchus</a:t>
            </a:r>
            <a:r>
              <a:rPr lang="en-US" sz="1600" i="1" dirty="0">
                <a:solidFill>
                  <a:srgbClr val="FF0000"/>
                </a:solidFill>
              </a:rPr>
              <a:t> </a:t>
            </a:r>
            <a:r>
              <a:rPr lang="en-US" sz="1600" i="1" dirty="0" err="1">
                <a:solidFill>
                  <a:srgbClr val="FF0000"/>
                </a:solidFill>
              </a:rPr>
              <a:t>texanus</a:t>
            </a:r>
            <a:r>
              <a:rPr lang="en-US" sz="1600" i="1" dirty="0">
                <a:solidFill>
                  <a:srgbClr val="FF0000"/>
                </a:solidFill>
              </a:rPr>
              <a:t>       </a:t>
            </a:r>
            <a:r>
              <a:rPr lang="en-US" sz="1600" dirty="0">
                <a:solidFill>
                  <a:srgbClr val="FF0000"/>
                </a:solidFill>
              </a:rPr>
              <a:t>Goblin Shark           1,000 + teeth</a:t>
            </a:r>
          </a:p>
          <a:p>
            <a:r>
              <a:rPr lang="en-US" sz="1600" i="1" dirty="0" err="1"/>
              <a:t>Synodontaspis</a:t>
            </a:r>
            <a:r>
              <a:rPr lang="en-US" sz="1600" i="1" dirty="0"/>
              <a:t> </a:t>
            </a:r>
            <a:r>
              <a:rPr lang="en-US" sz="1600" i="1" dirty="0" err="1"/>
              <a:t>holmdelensis</a:t>
            </a:r>
            <a:r>
              <a:rPr lang="en-US" sz="1600" i="1" dirty="0"/>
              <a:t>   </a:t>
            </a:r>
            <a:r>
              <a:rPr lang="en-US" sz="1600" dirty="0"/>
              <a:t>Ragged Tooth          2 teeth</a:t>
            </a:r>
          </a:p>
          <a:p>
            <a:r>
              <a:rPr lang="en-US" sz="1600" i="1" dirty="0" err="1"/>
              <a:t>Cretolamna</a:t>
            </a:r>
            <a:r>
              <a:rPr lang="en-US" sz="1600" i="1" dirty="0"/>
              <a:t> </a:t>
            </a:r>
            <a:r>
              <a:rPr lang="en-US" sz="1600" i="1" dirty="0" err="1"/>
              <a:t>appendiculata</a:t>
            </a:r>
            <a:r>
              <a:rPr lang="en-US" sz="1600" i="1" dirty="0"/>
              <a:t>      </a:t>
            </a:r>
            <a:r>
              <a:rPr lang="en-US" sz="1600" dirty="0"/>
              <a:t>Mackerel Shark      7 teeth</a:t>
            </a:r>
          </a:p>
          <a:p>
            <a:r>
              <a:rPr lang="en-US" sz="1600" i="1" dirty="0" err="1"/>
              <a:t>Cretodus</a:t>
            </a:r>
            <a:r>
              <a:rPr lang="en-US" sz="1600" i="1" dirty="0"/>
              <a:t> </a:t>
            </a:r>
            <a:r>
              <a:rPr lang="en-US" sz="1600" i="1" dirty="0" err="1"/>
              <a:t>borodini</a:t>
            </a:r>
            <a:r>
              <a:rPr lang="en-US" sz="1600" dirty="0"/>
              <a:t>                     Mackerel Shark       3 teeth</a:t>
            </a:r>
          </a:p>
          <a:p>
            <a:r>
              <a:rPr lang="en-US" sz="1600" i="1" dirty="0" err="1"/>
              <a:t>Ischyrhiza</a:t>
            </a:r>
            <a:r>
              <a:rPr lang="en-US" sz="1600" i="1" dirty="0"/>
              <a:t> </a:t>
            </a:r>
            <a:r>
              <a:rPr lang="en-US" sz="1600" i="1" dirty="0" err="1"/>
              <a:t>mira</a:t>
            </a:r>
            <a:r>
              <a:rPr lang="en-US" sz="1600" i="1" dirty="0"/>
              <a:t> </a:t>
            </a:r>
            <a:r>
              <a:rPr lang="en-US" sz="1600" dirty="0"/>
              <a:t>                         Sawfish                     Oral &amp; saw teeth</a:t>
            </a:r>
          </a:p>
          <a:p>
            <a:r>
              <a:rPr lang="en-US" sz="1600" i="1" dirty="0" err="1"/>
              <a:t>Ptychotrygon</a:t>
            </a:r>
            <a:r>
              <a:rPr lang="en-US" sz="1600" i="1" dirty="0"/>
              <a:t> </a:t>
            </a:r>
            <a:r>
              <a:rPr lang="en-US" sz="1600" i="1" dirty="0" err="1"/>
              <a:t>vermiculata</a:t>
            </a:r>
            <a:r>
              <a:rPr lang="en-US" sz="1600" i="1" dirty="0"/>
              <a:t> </a:t>
            </a:r>
            <a:r>
              <a:rPr lang="en-US" sz="1600" dirty="0"/>
              <a:t>      Sawfish                     Oral &amp; saw teeth</a:t>
            </a:r>
          </a:p>
          <a:p>
            <a:r>
              <a:rPr lang="en-US" sz="1600" i="1" dirty="0" err="1"/>
              <a:t>Brachyrhizodus</a:t>
            </a:r>
            <a:r>
              <a:rPr lang="en-US" sz="1600" i="1" dirty="0"/>
              <a:t> </a:t>
            </a:r>
            <a:r>
              <a:rPr lang="en-US" sz="1600" i="1" dirty="0" err="1"/>
              <a:t>romer</a:t>
            </a:r>
            <a:r>
              <a:rPr lang="en-US" sz="1600" i="1" dirty="0"/>
              <a:t>              </a:t>
            </a:r>
            <a:r>
              <a:rPr lang="en-US" sz="1600" dirty="0"/>
              <a:t>Cow Nosed Ray       Chevrons                      </a:t>
            </a:r>
            <a:r>
              <a:rPr lang="en-US" sz="1600" i="1" dirty="0" err="1"/>
              <a:t>Pseudohypolophus</a:t>
            </a:r>
            <a:r>
              <a:rPr lang="en-US" sz="1600" dirty="0"/>
              <a:t>                    Ray (Species?)         Chevrons</a:t>
            </a:r>
          </a:p>
          <a:p>
            <a:r>
              <a:rPr lang="en-US" sz="1600" i="1" dirty="0" err="1"/>
              <a:t>Rhombodus</a:t>
            </a:r>
            <a:r>
              <a:rPr lang="en-US" sz="1600" i="1" dirty="0"/>
              <a:t> </a:t>
            </a:r>
            <a:r>
              <a:rPr lang="en-US" sz="1600" i="1" dirty="0" err="1"/>
              <a:t>laevis</a:t>
            </a:r>
            <a:r>
              <a:rPr lang="en-US" sz="1600" i="1" dirty="0"/>
              <a:t>                     </a:t>
            </a:r>
            <a:r>
              <a:rPr lang="en-US" sz="1600" dirty="0"/>
              <a:t>Guitarfish family     6 teeth</a:t>
            </a:r>
          </a:p>
          <a:p>
            <a:r>
              <a:rPr lang="en-US" sz="1600" i="1" dirty="0" err="1"/>
              <a:t>Borodinopristis</a:t>
            </a:r>
            <a:r>
              <a:rPr lang="en-US" sz="1600" i="1" dirty="0"/>
              <a:t> </a:t>
            </a:r>
            <a:r>
              <a:rPr lang="en-US" sz="1600" i="1" dirty="0" err="1"/>
              <a:t>schwimmeri</a:t>
            </a:r>
            <a:r>
              <a:rPr lang="en-US" sz="1600" i="1" dirty="0"/>
              <a:t>    </a:t>
            </a:r>
            <a:r>
              <a:rPr lang="en-US" sz="1600" dirty="0"/>
              <a:t>Sawfish                     Saw Tooth</a:t>
            </a:r>
          </a:p>
        </p:txBody>
      </p:sp>
      <p:sp>
        <p:nvSpPr>
          <p:cNvPr id="7" name="TextBox 6">
            <a:extLst>
              <a:ext uri="{FF2B5EF4-FFF2-40B4-BE49-F238E27FC236}">
                <a16:creationId xmlns:a16="http://schemas.microsoft.com/office/drawing/2014/main" id="{15709C77-138B-4C0A-8512-DC6B7FCFD96F}"/>
              </a:ext>
            </a:extLst>
          </p:cNvPr>
          <p:cNvSpPr txBox="1"/>
          <p:nvPr/>
        </p:nvSpPr>
        <p:spPr>
          <a:xfrm>
            <a:off x="6073946" y="4149566"/>
            <a:ext cx="4199058" cy="2431435"/>
          </a:xfrm>
          <a:prstGeom prst="rect">
            <a:avLst/>
          </a:prstGeom>
          <a:noFill/>
        </p:spPr>
        <p:txBody>
          <a:bodyPr wrap="square">
            <a:spAutoFit/>
          </a:bodyPr>
          <a:lstStyle/>
          <a:p>
            <a:pPr algn="just"/>
            <a:r>
              <a:rPr lang="en-US" b="0" i="0" dirty="0">
                <a:solidFill>
                  <a:srgbClr val="2A2A2A"/>
                </a:solidFill>
                <a:effectLst/>
                <a:latin typeface="Calibri" panose="020F0502020204030204" pitchFamily="34" charset="0"/>
                <a:cs typeface="Calibri" panose="020F0502020204030204" pitchFamily="34" charset="0"/>
              </a:rPr>
              <a:t>Originally attributed to the very top of the </a:t>
            </a:r>
            <a:r>
              <a:rPr lang="en-US" b="0" i="0" dirty="0" err="1">
                <a:solidFill>
                  <a:srgbClr val="2A2A2A"/>
                </a:solidFill>
                <a:effectLst/>
                <a:latin typeface="Calibri" panose="020F0502020204030204" pitchFamily="34" charset="0"/>
                <a:cs typeface="Calibri" panose="020F0502020204030204" pitchFamily="34" charset="0"/>
              </a:rPr>
              <a:t>Blufftown</a:t>
            </a:r>
            <a:r>
              <a:rPr lang="en-US" b="0" i="0" dirty="0">
                <a:solidFill>
                  <a:srgbClr val="2A2A2A"/>
                </a:solidFill>
                <a:effectLst/>
                <a:latin typeface="Calibri" panose="020F0502020204030204" pitchFamily="34" charset="0"/>
                <a:cs typeface="Calibri" panose="020F0502020204030204" pitchFamily="34" charset="0"/>
              </a:rPr>
              <a:t> Formation, recent microscopic fossil research by Schwimmer shows that the bed producing so many shark teeth seems to be reworked Cusseta Sand overlying the </a:t>
            </a:r>
            <a:r>
              <a:rPr lang="en-US" b="0" i="0" dirty="0" err="1">
                <a:solidFill>
                  <a:srgbClr val="2A2A2A"/>
                </a:solidFill>
                <a:effectLst/>
                <a:latin typeface="Calibri" panose="020F0502020204030204" pitchFamily="34" charset="0"/>
                <a:cs typeface="Calibri" panose="020F0502020204030204" pitchFamily="34" charset="0"/>
              </a:rPr>
              <a:t>Blufftown</a:t>
            </a:r>
            <a:r>
              <a:rPr lang="en-US" b="0" i="0" dirty="0">
                <a:solidFill>
                  <a:srgbClr val="2A2A2A"/>
                </a:solidFill>
                <a:effectLst/>
                <a:latin typeface="Calibri" panose="020F0502020204030204" pitchFamily="34" charset="0"/>
                <a:cs typeface="Calibri" panose="020F0502020204030204" pitchFamily="34" charset="0"/>
              </a:rPr>
              <a:t> Formation.</a:t>
            </a:r>
          </a:p>
          <a:p>
            <a:pPr algn="just"/>
            <a:endParaRPr lang="en-US" sz="800" b="0" i="0" dirty="0">
              <a:solidFill>
                <a:srgbClr val="2A2A2A"/>
              </a:solidFill>
              <a:effectLst/>
              <a:latin typeface="Calibri" panose="020F0502020204030204" pitchFamily="34" charset="0"/>
              <a:cs typeface="Calibri" panose="020F0502020204030204" pitchFamily="34" charset="0"/>
            </a:endParaRPr>
          </a:p>
          <a:p>
            <a:pPr algn="just"/>
            <a:r>
              <a:rPr lang="en-US" dirty="0">
                <a:solidFill>
                  <a:srgbClr val="2A2A2A"/>
                </a:solidFill>
                <a:latin typeface="Calibri" panose="020F0502020204030204" pitchFamily="34" charset="0"/>
                <a:cs typeface="Calibri" panose="020F0502020204030204" pitchFamily="34" charset="0"/>
              </a:rPr>
              <a:t>Notice the huge population of Goblin Sharks with their large teeth. </a:t>
            </a:r>
            <a:endParaRPr lang="en-US" b="0" i="0" dirty="0">
              <a:solidFill>
                <a:srgbClr val="2A2A2A"/>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0ABE893-3A9B-4488-A8A3-8E416A1D48F2}"/>
              </a:ext>
            </a:extLst>
          </p:cNvPr>
          <p:cNvSpPr txBox="1"/>
          <p:nvPr/>
        </p:nvSpPr>
        <p:spPr>
          <a:xfrm>
            <a:off x="205273" y="279918"/>
            <a:ext cx="11849878" cy="523220"/>
          </a:xfrm>
          <a:prstGeom prst="rect">
            <a:avLst/>
          </a:prstGeom>
          <a:noFill/>
          <a:ln w="25400">
            <a:solidFill>
              <a:schemeClr val="tx1"/>
            </a:solidFill>
          </a:ln>
        </p:spPr>
        <p:txBody>
          <a:bodyPr wrap="square" rtlCol="0">
            <a:spAutoFit/>
          </a:bodyPr>
          <a:lstStyle/>
          <a:p>
            <a:r>
              <a:rPr lang="en-US" dirty="0"/>
              <a:t> </a:t>
            </a:r>
            <a:r>
              <a:rPr lang="en-US" sz="2800" b="1" dirty="0"/>
              <a:t>77 Million year old sharks from West Georgia’s </a:t>
            </a:r>
            <a:r>
              <a:rPr lang="en-US" sz="2800" b="1" dirty="0" err="1"/>
              <a:t>Blufftown</a:t>
            </a:r>
            <a:r>
              <a:rPr lang="en-US" sz="2800" b="1" dirty="0"/>
              <a:t>/</a:t>
            </a:r>
            <a:r>
              <a:rPr lang="en-US" sz="2800" b="1" dirty="0" err="1"/>
              <a:t>Cussetta</a:t>
            </a:r>
            <a:r>
              <a:rPr lang="en-US" sz="2800" b="1" dirty="0"/>
              <a:t> Formation. </a:t>
            </a:r>
          </a:p>
        </p:txBody>
      </p:sp>
      <p:sp>
        <p:nvSpPr>
          <p:cNvPr id="10" name="TextBox 9">
            <a:extLst>
              <a:ext uri="{FF2B5EF4-FFF2-40B4-BE49-F238E27FC236}">
                <a16:creationId xmlns:a16="http://schemas.microsoft.com/office/drawing/2014/main" id="{EE04DC84-4DE5-4FAD-801C-75BF4A98A5FC}"/>
              </a:ext>
            </a:extLst>
          </p:cNvPr>
          <p:cNvSpPr txBox="1"/>
          <p:nvPr/>
        </p:nvSpPr>
        <p:spPr>
          <a:xfrm>
            <a:off x="205272" y="895471"/>
            <a:ext cx="1198672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A2A2A"/>
                </a:solidFill>
                <a:effectLst/>
                <a:uLnTx/>
                <a:uFillTx/>
                <a:latin typeface="Calibri" panose="020F0502020204030204" pitchFamily="34" charset="0"/>
                <a:ea typeface="+mn-ea"/>
                <a:cs typeface="Calibri" panose="020F0502020204030204" pitchFamily="34" charset="0"/>
              </a:rPr>
              <a:t>In another joint project where David Schwimmer assisted Gerard (Jerry) Case we have sharks from the </a:t>
            </a:r>
            <a:r>
              <a:rPr kumimoji="0" lang="en-US" b="0" i="0" u="none" strike="noStrike" kern="1200" cap="none" spc="0" normalizeH="0" baseline="0" noProof="0" dirty="0" err="1">
                <a:ln>
                  <a:noFill/>
                </a:ln>
                <a:solidFill>
                  <a:srgbClr val="2A2A2A"/>
                </a:solidFill>
                <a:effectLst/>
                <a:uLnTx/>
                <a:uFillTx/>
                <a:latin typeface="Calibri" panose="020F0502020204030204" pitchFamily="34" charset="0"/>
                <a:ea typeface="+mn-ea"/>
                <a:cs typeface="Calibri" panose="020F0502020204030204" pitchFamily="34" charset="0"/>
              </a:rPr>
              <a:t>Blufftown</a:t>
            </a:r>
            <a:r>
              <a:rPr kumimoji="0" lang="en-US" b="0" i="0" u="none" strike="noStrike" kern="1200" cap="none" spc="0" normalizeH="0" baseline="0" noProof="0" dirty="0">
                <a:ln>
                  <a:noFill/>
                </a:ln>
                <a:solidFill>
                  <a:srgbClr val="2A2A2A"/>
                </a:solidFill>
                <a:effectLst/>
                <a:uLnTx/>
                <a:uFillTx/>
                <a:latin typeface="Calibri" panose="020F0502020204030204" pitchFamily="34" charset="0"/>
                <a:ea typeface="+mn-ea"/>
                <a:cs typeface="Calibri" panose="020F0502020204030204" pitchFamily="34" charset="0"/>
              </a:rPr>
              <a:t>/Cusseta  Formation. In gratitude for Schwimmer's help, Case named a new sawfish species for him; </a:t>
            </a:r>
            <a:r>
              <a:rPr kumimoji="0" lang="en-US" b="0" i="1" u="none" strike="noStrike" kern="1200" cap="none" spc="0" normalizeH="0" baseline="0" noProof="0" dirty="0" err="1">
                <a:ln>
                  <a:noFill/>
                </a:ln>
                <a:solidFill>
                  <a:srgbClr val="2A2A2A"/>
                </a:solidFill>
                <a:effectLst/>
                <a:uLnTx/>
                <a:uFillTx/>
                <a:latin typeface="Calibri" panose="020F0502020204030204" pitchFamily="34" charset="0"/>
                <a:ea typeface="+mn-ea"/>
                <a:cs typeface="Calibri" panose="020F0502020204030204" pitchFamily="34" charset="0"/>
              </a:rPr>
              <a:t>Borodinopristis</a:t>
            </a:r>
            <a:r>
              <a:rPr kumimoji="0" lang="en-US" b="0" i="1" u="none" strike="noStrike" kern="1200" cap="none" spc="0" normalizeH="0" baseline="0" noProof="0" dirty="0">
                <a:ln>
                  <a:noFill/>
                </a:ln>
                <a:solidFill>
                  <a:srgbClr val="2A2A2A"/>
                </a:solidFill>
                <a:effectLst/>
                <a:uLnTx/>
                <a:uFillTx/>
                <a:latin typeface="Calibri" panose="020F0502020204030204" pitchFamily="34" charset="0"/>
                <a:ea typeface="+mn-ea"/>
                <a:cs typeface="Calibri" panose="020F0502020204030204" pitchFamily="34" charset="0"/>
              </a:rPr>
              <a:t> </a:t>
            </a:r>
            <a:r>
              <a:rPr kumimoji="0" lang="en-US" b="0" i="1" u="none" strike="noStrike" kern="1200" cap="none" spc="0" normalizeH="0" baseline="0" noProof="0" dirty="0" err="1">
                <a:ln>
                  <a:noFill/>
                </a:ln>
                <a:solidFill>
                  <a:srgbClr val="2A2A2A"/>
                </a:solidFill>
                <a:effectLst/>
                <a:uLnTx/>
                <a:uFillTx/>
                <a:latin typeface="Calibri" panose="020F0502020204030204" pitchFamily="34" charset="0"/>
                <a:ea typeface="+mn-ea"/>
                <a:cs typeface="Calibri" panose="020F0502020204030204" pitchFamily="34" charset="0"/>
              </a:rPr>
              <a:t>schwimmeri</a:t>
            </a:r>
            <a:r>
              <a:rPr kumimoji="0" lang="en-US" b="0" i="0" u="none" strike="noStrike" kern="1200" cap="none" spc="0" normalizeH="0" baseline="0" noProof="0" dirty="0">
                <a:ln>
                  <a:noFill/>
                </a:ln>
                <a:solidFill>
                  <a:srgbClr val="2A2A2A"/>
                </a:solidFill>
                <a:effectLst/>
                <a:uLnTx/>
                <a:uFillTx/>
                <a:latin typeface="Calibri" panose="020F0502020204030204" pitchFamily="34" charset="0"/>
                <a:ea typeface="+mn-ea"/>
                <a:cs typeface="Calibri" panose="020F0502020204030204" pitchFamily="34" charset="0"/>
              </a:rPr>
              <a:t>.</a:t>
            </a:r>
            <a:endParaRPr lang="en-US" dirty="0"/>
          </a:p>
        </p:txBody>
      </p:sp>
      <p:pic>
        <p:nvPicPr>
          <p:cNvPr id="14" name="Picture 13" descr="A picture containing drawing&#10;&#10;Description automatically generated">
            <a:extLst>
              <a:ext uri="{FF2B5EF4-FFF2-40B4-BE49-F238E27FC236}">
                <a16:creationId xmlns:a16="http://schemas.microsoft.com/office/drawing/2014/main" id="{3CB9CBAF-30CD-4C44-8AA2-9EFEBB411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3004" y="1551799"/>
            <a:ext cx="1782147" cy="5012288"/>
          </a:xfrm>
          <a:prstGeom prst="rect">
            <a:avLst/>
          </a:prstGeom>
          <a:ln w="25400">
            <a:solidFill>
              <a:schemeClr val="tx1"/>
            </a:solidFill>
          </a:ln>
        </p:spPr>
      </p:pic>
      <p:pic>
        <p:nvPicPr>
          <p:cNvPr id="18" name="Picture 17" descr="A picture containing drawing&#10;&#10;Description automatically generated">
            <a:extLst>
              <a:ext uri="{FF2B5EF4-FFF2-40B4-BE49-F238E27FC236}">
                <a16:creationId xmlns:a16="http://schemas.microsoft.com/office/drawing/2014/main" id="{FDF72F82-005D-4D8A-BF2C-F4FAA979A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332" y="1634135"/>
            <a:ext cx="2581152" cy="2419481"/>
          </a:xfrm>
          <a:prstGeom prst="rect">
            <a:avLst/>
          </a:prstGeom>
          <a:ln w="25400">
            <a:solidFill>
              <a:schemeClr val="tx1"/>
            </a:solidFill>
          </a:ln>
        </p:spPr>
      </p:pic>
      <p:pic>
        <p:nvPicPr>
          <p:cNvPr id="20" name="Picture 19" descr="A drawing of a face&#10;&#10;Description automatically generated">
            <a:extLst>
              <a:ext uri="{FF2B5EF4-FFF2-40B4-BE49-F238E27FC236}">
                <a16:creationId xmlns:a16="http://schemas.microsoft.com/office/drawing/2014/main" id="{9B6ADD3D-EE14-4927-A3DE-152872FDD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948" y="2003615"/>
            <a:ext cx="1122978" cy="1187455"/>
          </a:xfrm>
          <a:prstGeom prst="rect">
            <a:avLst/>
          </a:prstGeom>
        </p:spPr>
      </p:pic>
    </p:spTree>
    <p:extLst>
      <p:ext uri="{BB962C8B-B14F-4D97-AF65-F5344CB8AC3E}">
        <p14:creationId xmlns:p14="http://schemas.microsoft.com/office/powerpoint/2010/main" val="424418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981366-910B-4364-8481-B54B086D3245}"/>
              </a:ext>
            </a:extLst>
          </p:cNvPr>
          <p:cNvSpPr txBox="1"/>
          <p:nvPr/>
        </p:nvSpPr>
        <p:spPr>
          <a:xfrm>
            <a:off x="120162" y="1362814"/>
            <a:ext cx="3940024" cy="5339923"/>
          </a:xfrm>
          <a:prstGeom prst="rect">
            <a:avLst/>
          </a:prstGeom>
          <a:noFill/>
          <a:ln w="25400">
            <a:solidFill>
              <a:schemeClr val="tx1"/>
            </a:solidFill>
          </a:ln>
        </p:spPr>
        <p:txBody>
          <a:bodyPr wrap="square">
            <a:spAutoFit/>
          </a:bodyPr>
          <a:lstStyle/>
          <a:p>
            <a:r>
              <a:rPr lang="en-US" sz="1100" b="1" i="0" dirty="0">
                <a:solidFill>
                  <a:srgbClr val="2A2A2A"/>
                </a:solidFill>
                <a:effectLst/>
              </a:rPr>
              <a:t>Late Eocene Georgia sharks reported by Gerard Case in 1981 including </a:t>
            </a:r>
            <a:r>
              <a:rPr lang="en-US" sz="1100" b="1" i="1" dirty="0" err="1">
                <a:solidFill>
                  <a:srgbClr val="2A2A2A"/>
                </a:solidFill>
                <a:effectLst/>
              </a:rPr>
              <a:t>Pritis</a:t>
            </a:r>
            <a:r>
              <a:rPr lang="en-US" sz="1100" b="1" i="1" dirty="0">
                <a:solidFill>
                  <a:srgbClr val="2A2A2A"/>
                </a:solidFill>
                <a:effectLst/>
              </a:rPr>
              <a:t> </a:t>
            </a:r>
            <a:r>
              <a:rPr lang="en-US" sz="1100" b="1" i="1" dirty="0" err="1">
                <a:solidFill>
                  <a:srgbClr val="2A2A2A"/>
                </a:solidFill>
                <a:effectLst/>
              </a:rPr>
              <a:t>pickeringi</a:t>
            </a:r>
            <a:r>
              <a:rPr lang="en-US" sz="1100" b="1" i="1" dirty="0">
                <a:solidFill>
                  <a:srgbClr val="2A2A2A"/>
                </a:solidFill>
                <a:effectLst/>
              </a:rPr>
              <a:t> </a:t>
            </a:r>
            <a:r>
              <a:rPr lang="en-US" sz="1100" b="1" dirty="0">
                <a:solidFill>
                  <a:srgbClr val="2A2A2A"/>
                </a:solidFill>
                <a:effectLst/>
              </a:rPr>
              <a:t>which Case </a:t>
            </a:r>
            <a:r>
              <a:rPr lang="en-US" sz="1100" b="1" i="0" dirty="0">
                <a:solidFill>
                  <a:srgbClr val="2A2A2A"/>
                </a:solidFill>
                <a:effectLst/>
              </a:rPr>
              <a:t>named for former Georgia State Geologist Sam Pickering.</a:t>
            </a:r>
          </a:p>
          <a:p>
            <a:r>
              <a:rPr lang="en-US" sz="1100" b="1" i="0" u="sng" dirty="0">
                <a:solidFill>
                  <a:srgbClr val="2A2A2A"/>
                </a:solidFill>
                <a:effectLst/>
              </a:rPr>
              <a:t>Genus &amp; Species                         Common Name        Frequency</a:t>
            </a:r>
            <a:r>
              <a:rPr lang="en-US" sz="1100" b="0" i="0" u="sng" dirty="0">
                <a:solidFill>
                  <a:srgbClr val="2A2A2A"/>
                </a:solidFill>
                <a:effectLst/>
              </a:rPr>
              <a:t> </a:t>
            </a:r>
            <a:br>
              <a:rPr lang="en-US" sz="1100" dirty="0"/>
            </a:br>
            <a:r>
              <a:rPr lang="en-US" sz="1100" b="0" i="1" dirty="0" err="1">
                <a:solidFill>
                  <a:srgbClr val="2A2A2A"/>
                </a:solidFill>
                <a:effectLst/>
              </a:rPr>
              <a:t>Pritis</a:t>
            </a:r>
            <a:r>
              <a:rPr lang="en-US" sz="1100" b="0" i="1" dirty="0">
                <a:solidFill>
                  <a:srgbClr val="2A2A2A"/>
                </a:solidFill>
                <a:effectLst/>
              </a:rPr>
              <a:t> </a:t>
            </a:r>
            <a:r>
              <a:rPr lang="en-US" sz="1100" b="0" i="1" dirty="0" err="1">
                <a:solidFill>
                  <a:srgbClr val="2A2A2A"/>
                </a:solidFill>
                <a:effectLst/>
              </a:rPr>
              <a:t>pickeringi</a:t>
            </a:r>
            <a:r>
              <a:rPr lang="en-US" sz="1100" b="0" i="0" dirty="0">
                <a:solidFill>
                  <a:srgbClr val="2A2A2A"/>
                </a:solidFill>
                <a:effectLst/>
              </a:rPr>
              <a:t>                                Sawfish (New)        1 </a:t>
            </a:r>
            <a:r>
              <a:rPr lang="en-US" sz="1100" b="0" i="0" dirty="0" err="1">
                <a:solidFill>
                  <a:srgbClr val="2A2A2A"/>
                </a:solidFill>
                <a:effectLst/>
              </a:rPr>
              <a:t>rost</a:t>
            </a:r>
            <a:r>
              <a:rPr lang="en-US" sz="1100" b="0" i="0" dirty="0">
                <a:solidFill>
                  <a:srgbClr val="2A2A2A"/>
                </a:solidFill>
                <a:effectLst/>
              </a:rPr>
              <a:t>. tooth </a:t>
            </a:r>
          </a:p>
          <a:p>
            <a:r>
              <a:rPr lang="en-US" sz="1100" b="0" i="1" dirty="0">
                <a:solidFill>
                  <a:srgbClr val="2A2A2A"/>
                </a:solidFill>
                <a:effectLst/>
              </a:rPr>
              <a:t>Heterodontus </a:t>
            </a:r>
            <a:r>
              <a:rPr lang="en-US" sz="1100" b="0" i="1" dirty="0" err="1">
                <a:solidFill>
                  <a:srgbClr val="2A2A2A"/>
                </a:solidFill>
                <a:effectLst/>
              </a:rPr>
              <a:t>pineti</a:t>
            </a:r>
            <a:r>
              <a:rPr lang="en-US" sz="1100" b="0" i="0" dirty="0">
                <a:solidFill>
                  <a:srgbClr val="2A2A2A"/>
                </a:solidFill>
                <a:effectLst/>
              </a:rPr>
              <a:t>                       Bullhead shark        1 tooth  </a:t>
            </a:r>
            <a:br>
              <a:rPr lang="en-US" sz="1100" dirty="0"/>
            </a:br>
            <a:r>
              <a:rPr lang="en-US" sz="1100" b="0" i="1" dirty="0" err="1">
                <a:solidFill>
                  <a:srgbClr val="2A2A2A"/>
                </a:solidFill>
                <a:effectLst/>
              </a:rPr>
              <a:t>Procarchrodon</a:t>
            </a:r>
            <a:r>
              <a:rPr lang="en-US" sz="1100" b="0" i="1" dirty="0">
                <a:solidFill>
                  <a:srgbClr val="2A2A2A"/>
                </a:solidFill>
                <a:effectLst/>
              </a:rPr>
              <a:t> </a:t>
            </a:r>
            <a:r>
              <a:rPr lang="en-US" sz="1100" b="0" i="1" dirty="0" err="1">
                <a:solidFill>
                  <a:srgbClr val="2A2A2A"/>
                </a:solidFill>
                <a:effectLst/>
              </a:rPr>
              <a:t>auriculatus</a:t>
            </a:r>
            <a:r>
              <a:rPr lang="en-US" sz="1100" b="0" i="1" dirty="0">
                <a:solidFill>
                  <a:srgbClr val="2A2A2A"/>
                </a:solidFill>
                <a:effectLst/>
              </a:rPr>
              <a:t>            </a:t>
            </a:r>
            <a:r>
              <a:rPr lang="en-US" sz="1100" b="0" i="0" dirty="0">
                <a:solidFill>
                  <a:srgbClr val="2A2A2A"/>
                </a:solidFill>
                <a:effectLst/>
              </a:rPr>
              <a:t>Megatooth (?)        3 teeth  </a:t>
            </a:r>
            <a:br>
              <a:rPr lang="en-US" sz="1100" dirty="0"/>
            </a:br>
            <a:r>
              <a:rPr lang="en-US" sz="1100" b="0" i="1" dirty="0" err="1">
                <a:solidFill>
                  <a:srgbClr val="2A2A2A"/>
                </a:solidFill>
                <a:effectLst/>
              </a:rPr>
              <a:t>Isurus</a:t>
            </a:r>
            <a:r>
              <a:rPr lang="en-US" sz="1100" b="0" i="1" dirty="0">
                <a:solidFill>
                  <a:srgbClr val="2A2A2A"/>
                </a:solidFill>
                <a:effectLst/>
              </a:rPr>
              <a:t> </a:t>
            </a:r>
            <a:r>
              <a:rPr lang="en-US" sz="1100" b="0" i="1" dirty="0" err="1">
                <a:solidFill>
                  <a:srgbClr val="2A2A2A"/>
                </a:solidFill>
                <a:effectLst/>
              </a:rPr>
              <a:t>oxyrhinchus</a:t>
            </a:r>
            <a:r>
              <a:rPr lang="en-US" sz="1100" b="0" i="1" dirty="0">
                <a:solidFill>
                  <a:srgbClr val="2A2A2A"/>
                </a:solidFill>
                <a:effectLst/>
              </a:rPr>
              <a:t>   </a:t>
            </a:r>
            <a:r>
              <a:rPr lang="en-US" sz="1100" b="0" i="0" dirty="0">
                <a:solidFill>
                  <a:srgbClr val="2A2A2A"/>
                </a:solidFill>
                <a:effectLst/>
              </a:rPr>
              <a:t>                       Shortfin mako         3 teeth </a:t>
            </a:r>
            <a:br>
              <a:rPr lang="en-US" sz="1100" dirty="0"/>
            </a:br>
            <a:r>
              <a:rPr lang="en-US" sz="1100" b="0" i="1" dirty="0" err="1">
                <a:solidFill>
                  <a:srgbClr val="2A2A2A"/>
                </a:solidFill>
                <a:effectLst/>
              </a:rPr>
              <a:t>Lamna</a:t>
            </a:r>
            <a:r>
              <a:rPr lang="en-US" sz="1100" b="0" i="1" dirty="0">
                <a:solidFill>
                  <a:srgbClr val="2A2A2A"/>
                </a:solidFill>
                <a:effectLst/>
              </a:rPr>
              <a:t> </a:t>
            </a:r>
            <a:r>
              <a:rPr lang="en-US" sz="1100" b="0" i="1" dirty="0" err="1">
                <a:solidFill>
                  <a:srgbClr val="2A2A2A"/>
                </a:solidFill>
                <a:effectLst/>
              </a:rPr>
              <a:t>twiggsensis</a:t>
            </a:r>
            <a:r>
              <a:rPr lang="en-US" sz="1100" b="0" i="1" dirty="0">
                <a:solidFill>
                  <a:srgbClr val="2A2A2A"/>
                </a:solidFill>
                <a:effectLst/>
              </a:rPr>
              <a:t>                         </a:t>
            </a:r>
            <a:r>
              <a:rPr lang="en-US" sz="1100" b="0" i="0" dirty="0">
                <a:solidFill>
                  <a:srgbClr val="2A2A2A"/>
                </a:solidFill>
                <a:effectLst/>
              </a:rPr>
              <a:t>Mackerel shark       5 teeth </a:t>
            </a:r>
            <a:br>
              <a:rPr lang="en-US" sz="1100" dirty="0"/>
            </a:br>
            <a:r>
              <a:rPr lang="en-US" sz="1100" b="0" i="1" dirty="0" err="1">
                <a:solidFill>
                  <a:srgbClr val="2A2A2A"/>
                </a:solidFill>
                <a:effectLst/>
              </a:rPr>
              <a:t>Odontaspis</a:t>
            </a:r>
            <a:r>
              <a:rPr lang="en-US" sz="1100" b="0" i="1" dirty="0">
                <a:solidFill>
                  <a:srgbClr val="2A2A2A"/>
                </a:solidFill>
                <a:effectLst/>
              </a:rPr>
              <a:t> </a:t>
            </a:r>
            <a:r>
              <a:rPr lang="en-US" sz="1100" b="0" i="1" dirty="0" err="1">
                <a:solidFill>
                  <a:srgbClr val="2A2A2A"/>
                </a:solidFill>
                <a:effectLst/>
              </a:rPr>
              <a:t>acutissima</a:t>
            </a:r>
            <a:r>
              <a:rPr lang="en-US" sz="1100" b="0" i="0" dirty="0">
                <a:solidFill>
                  <a:srgbClr val="2A2A2A"/>
                </a:solidFill>
                <a:effectLst/>
              </a:rPr>
              <a:t>                   Sand tiger shark     </a:t>
            </a:r>
            <a:r>
              <a:rPr lang="en-US" sz="1100" dirty="0">
                <a:solidFill>
                  <a:srgbClr val="2A2A2A"/>
                </a:solidFill>
              </a:rPr>
              <a:t> </a:t>
            </a:r>
            <a:r>
              <a:rPr lang="en-US" sz="1100" b="0" i="0" dirty="0">
                <a:solidFill>
                  <a:srgbClr val="2A2A2A"/>
                </a:solidFill>
                <a:effectLst/>
              </a:rPr>
              <a:t>5 teeth </a:t>
            </a:r>
            <a:br>
              <a:rPr lang="en-US" sz="1100" dirty="0"/>
            </a:br>
            <a:r>
              <a:rPr lang="en-US" sz="1100" b="0" i="1" dirty="0" err="1">
                <a:solidFill>
                  <a:srgbClr val="2A2A2A"/>
                </a:solidFill>
                <a:effectLst/>
              </a:rPr>
              <a:t>Odontaspis</a:t>
            </a:r>
            <a:r>
              <a:rPr lang="en-US" sz="1100" b="0" i="1" dirty="0">
                <a:solidFill>
                  <a:srgbClr val="2A2A2A"/>
                </a:solidFill>
                <a:effectLst/>
              </a:rPr>
              <a:t> </a:t>
            </a:r>
            <a:r>
              <a:rPr lang="en-US" sz="1100" b="0" i="1" dirty="0" err="1">
                <a:solidFill>
                  <a:srgbClr val="2A2A2A"/>
                </a:solidFill>
                <a:effectLst/>
              </a:rPr>
              <a:t>cuspzdata</a:t>
            </a:r>
            <a:r>
              <a:rPr lang="en-US" sz="1100" b="0" i="0" dirty="0">
                <a:solidFill>
                  <a:srgbClr val="2A2A2A"/>
                </a:solidFill>
                <a:effectLst/>
              </a:rPr>
              <a:t>                    Sand tiger shark      1 tooth </a:t>
            </a:r>
            <a:br>
              <a:rPr lang="en-US" sz="1100" dirty="0"/>
            </a:br>
            <a:r>
              <a:rPr lang="en-US" sz="1100" b="0" i="1" dirty="0" err="1">
                <a:solidFill>
                  <a:srgbClr val="2A2A2A"/>
                </a:solidFill>
                <a:effectLst/>
              </a:rPr>
              <a:t>Ginglymostoma</a:t>
            </a:r>
            <a:r>
              <a:rPr lang="en-US" sz="1100" b="0" i="1" dirty="0">
                <a:solidFill>
                  <a:srgbClr val="2A2A2A"/>
                </a:solidFill>
                <a:effectLst/>
              </a:rPr>
              <a:t> </a:t>
            </a:r>
            <a:r>
              <a:rPr lang="en-US" sz="1100" b="0" i="1" dirty="0" err="1">
                <a:solidFill>
                  <a:srgbClr val="2A2A2A"/>
                </a:solidFill>
                <a:effectLst/>
              </a:rPr>
              <a:t>obliquum</a:t>
            </a:r>
            <a:r>
              <a:rPr lang="en-US" sz="1100" b="0" i="1" dirty="0">
                <a:solidFill>
                  <a:srgbClr val="2A2A2A"/>
                </a:solidFill>
                <a:effectLst/>
              </a:rPr>
              <a:t>             </a:t>
            </a:r>
            <a:r>
              <a:rPr lang="en-US" sz="1100" b="0" i="0" dirty="0">
                <a:solidFill>
                  <a:srgbClr val="2A2A2A"/>
                </a:solidFill>
                <a:effectLst/>
              </a:rPr>
              <a:t>Carpet shark            1 tooth </a:t>
            </a:r>
            <a:br>
              <a:rPr lang="en-US" sz="1100" dirty="0"/>
            </a:br>
            <a:r>
              <a:rPr lang="en-US" sz="1100" b="0" i="1" dirty="0" err="1">
                <a:solidFill>
                  <a:srgbClr val="2A2A2A"/>
                </a:solidFill>
                <a:effectLst/>
              </a:rPr>
              <a:t>Scyliorhinus</a:t>
            </a:r>
            <a:r>
              <a:rPr lang="en-US" sz="1100" b="0" i="1" dirty="0">
                <a:solidFill>
                  <a:srgbClr val="2A2A2A"/>
                </a:solidFill>
                <a:effectLst/>
              </a:rPr>
              <a:t> </a:t>
            </a:r>
            <a:r>
              <a:rPr lang="en-US" sz="1100" b="0" i="1" dirty="0" err="1">
                <a:solidFill>
                  <a:srgbClr val="2A2A2A"/>
                </a:solidFill>
                <a:effectLst/>
              </a:rPr>
              <a:t>distans</a:t>
            </a:r>
            <a:r>
              <a:rPr lang="en-US" sz="1100" b="0" i="0" dirty="0">
                <a:solidFill>
                  <a:srgbClr val="2A2A2A"/>
                </a:solidFill>
                <a:effectLst/>
              </a:rPr>
              <a:t>                        Catshark                   2 teeth </a:t>
            </a:r>
            <a:br>
              <a:rPr lang="en-US" sz="1100" dirty="0"/>
            </a:br>
            <a:r>
              <a:rPr lang="en-US" sz="1100" b="0" i="1" dirty="0" err="1">
                <a:solidFill>
                  <a:srgbClr val="2A2A2A"/>
                </a:solidFill>
                <a:effectLst/>
              </a:rPr>
              <a:t>Scyliorhinus</a:t>
            </a:r>
            <a:r>
              <a:rPr lang="en-US" sz="1100" b="0" i="1" dirty="0">
                <a:solidFill>
                  <a:srgbClr val="2A2A2A"/>
                </a:solidFill>
                <a:effectLst/>
              </a:rPr>
              <a:t> </a:t>
            </a:r>
            <a:r>
              <a:rPr lang="en-US" sz="1100" b="0" i="1" dirty="0" err="1">
                <a:solidFill>
                  <a:srgbClr val="2A2A2A"/>
                </a:solidFill>
                <a:effectLst/>
              </a:rPr>
              <a:t>enniskilleni</a:t>
            </a:r>
            <a:r>
              <a:rPr lang="en-US" sz="1100" b="0" i="0" dirty="0">
                <a:solidFill>
                  <a:srgbClr val="2A2A2A"/>
                </a:solidFill>
                <a:effectLst/>
              </a:rPr>
              <a:t>                 Catshark                   3 teeth</a:t>
            </a:r>
            <a:br>
              <a:rPr lang="en-US" sz="1100" dirty="0"/>
            </a:br>
            <a:r>
              <a:rPr lang="en-US" sz="1100" b="0" i="1" dirty="0" err="1">
                <a:solidFill>
                  <a:srgbClr val="2A2A2A"/>
                </a:solidFill>
                <a:effectLst/>
              </a:rPr>
              <a:t>Hemipristis</a:t>
            </a:r>
            <a:r>
              <a:rPr lang="en-US" sz="1100" b="0" i="1" dirty="0">
                <a:solidFill>
                  <a:srgbClr val="2A2A2A"/>
                </a:solidFill>
                <a:effectLst/>
              </a:rPr>
              <a:t> </a:t>
            </a:r>
            <a:r>
              <a:rPr lang="en-US" sz="1100" b="0" i="1" dirty="0" err="1">
                <a:solidFill>
                  <a:srgbClr val="2A2A2A"/>
                </a:solidFill>
                <a:effectLst/>
              </a:rPr>
              <a:t>wyattdurhami</a:t>
            </a:r>
            <a:r>
              <a:rPr lang="en-US" sz="1100" b="0" i="0" dirty="0">
                <a:solidFill>
                  <a:srgbClr val="2A2A2A"/>
                </a:solidFill>
                <a:effectLst/>
              </a:rPr>
              <a:t>            Weasel shark           4 teeth </a:t>
            </a:r>
            <a:br>
              <a:rPr lang="en-US" sz="1100" dirty="0"/>
            </a:br>
            <a:r>
              <a:rPr lang="en-US" sz="1100" b="0" i="1" dirty="0" err="1">
                <a:solidFill>
                  <a:srgbClr val="2A2A2A"/>
                </a:solidFill>
                <a:effectLst/>
              </a:rPr>
              <a:t>Galeocerdo</a:t>
            </a:r>
            <a:r>
              <a:rPr lang="en-US" sz="1100" b="0" i="1" dirty="0">
                <a:solidFill>
                  <a:srgbClr val="2A2A2A"/>
                </a:solidFill>
                <a:effectLst/>
              </a:rPr>
              <a:t> </a:t>
            </a:r>
            <a:r>
              <a:rPr lang="en-US" sz="1100" b="0" i="1" dirty="0" err="1">
                <a:solidFill>
                  <a:srgbClr val="2A2A2A"/>
                </a:solidFill>
                <a:effectLst/>
              </a:rPr>
              <a:t>clarkensis</a:t>
            </a:r>
            <a:r>
              <a:rPr lang="en-US" sz="1100" b="0" i="1" dirty="0">
                <a:solidFill>
                  <a:srgbClr val="2A2A2A"/>
                </a:solidFill>
                <a:effectLst/>
              </a:rPr>
              <a:t>                    </a:t>
            </a:r>
            <a:r>
              <a:rPr lang="en-US" sz="1100" b="0" i="0" dirty="0">
                <a:solidFill>
                  <a:srgbClr val="2A2A2A"/>
                </a:solidFill>
                <a:effectLst/>
              </a:rPr>
              <a:t>Tiger shark               3 teeth  </a:t>
            </a:r>
            <a:br>
              <a:rPr lang="en-US" sz="1100" dirty="0"/>
            </a:br>
            <a:r>
              <a:rPr lang="en-US" sz="1100" b="0" i="1" dirty="0" err="1">
                <a:solidFill>
                  <a:srgbClr val="2A2A2A"/>
                </a:solidFill>
                <a:effectLst/>
              </a:rPr>
              <a:t>Negaprion</a:t>
            </a:r>
            <a:r>
              <a:rPr lang="en-US" sz="1100" b="0" i="1" dirty="0">
                <a:solidFill>
                  <a:srgbClr val="2A2A2A"/>
                </a:solidFill>
                <a:effectLst/>
              </a:rPr>
              <a:t> </a:t>
            </a:r>
            <a:r>
              <a:rPr lang="en-US" sz="1100" b="0" i="1" dirty="0" err="1">
                <a:solidFill>
                  <a:srgbClr val="2A2A2A"/>
                </a:solidFill>
                <a:effectLst/>
              </a:rPr>
              <a:t>eurybathrodon</a:t>
            </a:r>
            <a:r>
              <a:rPr lang="en-US" sz="1100" b="0" i="1" dirty="0">
                <a:solidFill>
                  <a:srgbClr val="2A2A2A"/>
                </a:solidFill>
                <a:effectLst/>
              </a:rPr>
              <a:t> </a:t>
            </a:r>
            <a:r>
              <a:rPr lang="en-US" sz="1100" b="0" i="0" dirty="0">
                <a:solidFill>
                  <a:srgbClr val="2A2A2A"/>
                </a:solidFill>
                <a:effectLst/>
              </a:rPr>
              <a:t>           Lemon shark            3 teeth </a:t>
            </a:r>
            <a:br>
              <a:rPr lang="en-US" sz="1100" dirty="0"/>
            </a:br>
            <a:r>
              <a:rPr lang="en-US" sz="1100" b="0" i="1" dirty="0" err="1">
                <a:solidFill>
                  <a:srgbClr val="2A2A2A"/>
                </a:solidFill>
                <a:effectLst/>
              </a:rPr>
              <a:t>Scoliodon</a:t>
            </a:r>
            <a:r>
              <a:rPr lang="en-US" sz="1100" b="0" i="1" dirty="0">
                <a:solidFill>
                  <a:srgbClr val="2A2A2A"/>
                </a:solidFill>
                <a:effectLst/>
              </a:rPr>
              <a:t> </a:t>
            </a:r>
            <a:r>
              <a:rPr lang="en-US" sz="1100" b="0" i="1" dirty="0" err="1">
                <a:solidFill>
                  <a:srgbClr val="2A2A2A"/>
                </a:solidFill>
                <a:effectLst/>
              </a:rPr>
              <a:t>terraenovae</a:t>
            </a:r>
            <a:r>
              <a:rPr lang="en-US" sz="1100" b="0" i="1" dirty="0">
                <a:solidFill>
                  <a:srgbClr val="2A2A2A"/>
                </a:solidFill>
                <a:effectLst/>
              </a:rPr>
              <a:t>                  </a:t>
            </a:r>
            <a:r>
              <a:rPr lang="en-US" sz="1100" b="0" i="0" dirty="0">
                <a:solidFill>
                  <a:srgbClr val="2A2A2A"/>
                </a:solidFill>
                <a:effectLst/>
              </a:rPr>
              <a:t>Requiem shark         1 tooth</a:t>
            </a:r>
          </a:p>
          <a:p>
            <a:r>
              <a:rPr lang="en-US" sz="1100" b="0" i="1" dirty="0" err="1">
                <a:solidFill>
                  <a:srgbClr val="2A2A2A"/>
                </a:solidFill>
                <a:effectLst/>
              </a:rPr>
              <a:t>Rhizoprionodon</a:t>
            </a:r>
            <a:r>
              <a:rPr lang="en-US" sz="1100" b="0" i="0" dirty="0">
                <a:solidFill>
                  <a:srgbClr val="2A2A2A"/>
                </a:solidFill>
                <a:effectLst/>
              </a:rPr>
              <a:t> (</a:t>
            </a:r>
            <a:r>
              <a:rPr lang="en-US" sz="1100" b="0" i="0" dirty="0" err="1">
                <a:solidFill>
                  <a:srgbClr val="2A2A2A"/>
                </a:solidFill>
                <a:effectLst/>
              </a:rPr>
              <a:t>sp</a:t>
            </a:r>
            <a:r>
              <a:rPr lang="en-US" sz="1100" b="0" i="0" dirty="0">
                <a:solidFill>
                  <a:srgbClr val="2A2A2A"/>
                </a:solidFill>
                <a:effectLst/>
              </a:rPr>
              <a:t>)                      Requiem shark         12 teeth  </a:t>
            </a:r>
            <a:br>
              <a:rPr lang="en-US" sz="1100" dirty="0"/>
            </a:br>
            <a:r>
              <a:rPr lang="en-US" sz="1100" b="0" i="1" dirty="0" err="1">
                <a:solidFill>
                  <a:srgbClr val="2A2A2A"/>
                </a:solidFill>
                <a:effectLst/>
              </a:rPr>
              <a:t>Galeorhinus</a:t>
            </a:r>
            <a:r>
              <a:rPr lang="en-US" sz="1100" b="0" i="1" dirty="0">
                <a:solidFill>
                  <a:srgbClr val="2A2A2A"/>
                </a:solidFill>
                <a:effectLst/>
              </a:rPr>
              <a:t> </a:t>
            </a:r>
            <a:r>
              <a:rPr lang="en-US" sz="1100" b="0" i="1" dirty="0" err="1">
                <a:solidFill>
                  <a:srgbClr val="2A2A2A"/>
                </a:solidFill>
                <a:effectLst/>
              </a:rPr>
              <a:t>galeus</a:t>
            </a:r>
            <a:r>
              <a:rPr lang="en-US" sz="1100" b="0" i="0" dirty="0">
                <a:solidFill>
                  <a:srgbClr val="2A2A2A"/>
                </a:solidFill>
                <a:effectLst/>
              </a:rPr>
              <a:t>                        School shark             1 tooth</a:t>
            </a:r>
            <a:br>
              <a:rPr lang="en-US" sz="1100" dirty="0"/>
            </a:br>
            <a:r>
              <a:rPr lang="en-US" sz="1100" b="0" i="1" dirty="0" err="1">
                <a:solidFill>
                  <a:srgbClr val="2A2A2A"/>
                </a:solidFill>
                <a:effectLst/>
              </a:rPr>
              <a:t>Galeorhinus</a:t>
            </a:r>
            <a:r>
              <a:rPr lang="en-US" sz="1100" b="0" i="1" dirty="0">
                <a:solidFill>
                  <a:srgbClr val="2A2A2A"/>
                </a:solidFill>
                <a:effectLst/>
              </a:rPr>
              <a:t> </a:t>
            </a:r>
            <a:r>
              <a:rPr lang="en-US" sz="1100" b="0" i="1" dirty="0" err="1">
                <a:solidFill>
                  <a:srgbClr val="2A2A2A"/>
                </a:solidFill>
                <a:effectLst/>
              </a:rPr>
              <a:t>huberensis</a:t>
            </a:r>
            <a:r>
              <a:rPr lang="en-US" sz="1100" b="0" i="0" dirty="0">
                <a:solidFill>
                  <a:srgbClr val="2A2A2A"/>
                </a:solidFill>
                <a:effectLst/>
              </a:rPr>
              <a:t>                School shark             5 teeth</a:t>
            </a:r>
            <a:br>
              <a:rPr lang="en-US" sz="1100" dirty="0"/>
            </a:br>
            <a:r>
              <a:rPr lang="en-US" sz="1100" b="0" i="1" dirty="0">
                <a:solidFill>
                  <a:srgbClr val="2A2A2A"/>
                </a:solidFill>
                <a:effectLst/>
              </a:rPr>
              <a:t>Sphyrna </a:t>
            </a:r>
            <a:r>
              <a:rPr lang="en-US" sz="1100" b="0" i="1" dirty="0" err="1">
                <a:solidFill>
                  <a:srgbClr val="2A2A2A"/>
                </a:solidFill>
                <a:effectLst/>
              </a:rPr>
              <a:t>zygaena</a:t>
            </a:r>
            <a:r>
              <a:rPr lang="en-US" sz="1100" b="0" i="1" dirty="0">
                <a:solidFill>
                  <a:srgbClr val="2A2A2A"/>
                </a:solidFill>
                <a:effectLst/>
              </a:rPr>
              <a:t>      </a:t>
            </a:r>
            <a:r>
              <a:rPr lang="en-US" sz="1100" b="0" i="0" dirty="0">
                <a:solidFill>
                  <a:srgbClr val="2A2A2A"/>
                </a:solidFill>
                <a:effectLst/>
              </a:rPr>
              <a:t>                     Hammerhead           1 tooth  </a:t>
            </a:r>
            <a:br>
              <a:rPr lang="en-US" sz="1100" dirty="0"/>
            </a:br>
            <a:r>
              <a:rPr lang="en-US" sz="1100" b="0" i="1" dirty="0" err="1">
                <a:solidFill>
                  <a:srgbClr val="2A2A2A"/>
                </a:solidFill>
                <a:effectLst/>
              </a:rPr>
              <a:t>Squatina</a:t>
            </a:r>
            <a:r>
              <a:rPr lang="en-US" sz="1100" b="0" i="1" dirty="0">
                <a:solidFill>
                  <a:srgbClr val="2A2A2A"/>
                </a:solidFill>
                <a:effectLst/>
              </a:rPr>
              <a:t> prima                    </a:t>
            </a:r>
            <a:r>
              <a:rPr lang="en-US" sz="1100" b="0" i="0" dirty="0">
                <a:solidFill>
                  <a:srgbClr val="2A2A2A"/>
                </a:solidFill>
                <a:effectLst/>
              </a:rPr>
              <a:t>          Angel shark               2 teeth</a:t>
            </a:r>
            <a:br>
              <a:rPr lang="en-US" sz="1100" dirty="0"/>
            </a:br>
            <a:r>
              <a:rPr lang="en-US" sz="1100" b="0" i="1" dirty="0" err="1">
                <a:solidFill>
                  <a:srgbClr val="2A2A2A"/>
                </a:solidFill>
                <a:effectLst/>
              </a:rPr>
              <a:t>Rhinobatos</a:t>
            </a:r>
            <a:r>
              <a:rPr lang="en-US" sz="1100" b="0" i="1" dirty="0">
                <a:solidFill>
                  <a:srgbClr val="2A2A2A"/>
                </a:solidFill>
                <a:effectLst/>
              </a:rPr>
              <a:t> </a:t>
            </a:r>
            <a:r>
              <a:rPr lang="en-US" sz="1100" b="0" i="1" dirty="0" err="1">
                <a:solidFill>
                  <a:srgbClr val="2A2A2A"/>
                </a:solidFill>
                <a:effectLst/>
              </a:rPr>
              <a:t>casieri</a:t>
            </a:r>
            <a:r>
              <a:rPr lang="en-US" sz="1100" b="0" i="1" dirty="0">
                <a:solidFill>
                  <a:srgbClr val="2A2A2A"/>
                </a:solidFill>
                <a:effectLst/>
              </a:rPr>
              <a:t>                         </a:t>
            </a:r>
            <a:r>
              <a:rPr lang="en-US" sz="1100" b="0" i="0" dirty="0">
                <a:solidFill>
                  <a:srgbClr val="2A2A2A"/>
                </a:solidFill>
                <a:effectLst/>
              </a:rPr>
              <a:t>Guitarfish                  1 tooth</a:t>
            </a:r>
            <a:br>
              <a:rPr lang="en-US" sz="1100" dirty="0"/>
            </a:br>
            <a:r>
              <a:rPr lang="en-US" sz="1100" b="0" i="1" dirty="0" err="1">
                <a:solidFill>
                  <a:srgbClr val="2A2A2A"/>
                </a:solidFill>
                <a:effectLst/>
              </a:rPr>
              <a:t>Dasyatis</a:t>
            </a:r>
            <a:r>
              <a:rPr lang="en-US" sz="1100" b="0" i="1" dirty="0">
                <a:solidFill>
                  <a:srgbClr val="2A2A2A"/>
                </a:solidFill>
                <a:effectLst/>
              </a:rPr>
              <a:t> </a:t>
            </a:r>
            <a:r>
              <a:rPr lang="en-US" sz="1100" b="0" i="1" dirty="0" err="1">
                <a:solidFill>
                  <a:srgbClr val="2A2A2A"/>
                </a:solidFill>
                <a:effectLst/>
              </a:rPr>
              <a:t>borodini</a:t>
            </a:r>
            <a:r>
              <a:rPr lang="en-US" sz="1100" b="0" i="0" dirty="0">
                <a:solidFill>
                  <a:srgbClr val="2A2A2A"/>
                </a:solidFill>
                <a:effectLst/>
              </a:rPr>
              <a:t>                           Stingray                     1 tooth  </a:t>
            </a:r>
            <a:br>
              <a:rPr lang="en-US" sz="1100" dirty="0"/>
            </a:br>
            <a:r>
              <a:rPr lang="en-US" sz="1100" b="0" i="1" dirty="0" err="1">
                <a:solidFill>
                  <a:srgbClr val="2A2A2A"/>
                </a:solidFill>
                <a:effectLst/>
              </a:rPr>
              <a:t>Dasyatis</a:t>
            </a:r>
            <a:r>
              <a:rPr lang="en-US" sz="1100" b="0" i="1" dirty="0">
                <a:solidFill>
                  <a:srgbClr val="2A2A2A"/>
                </a:solidFill>
                <a:effectLst/>
              </a:rPr>
              <a:t> </a:t>
            </a:r>
            <a:r>
              <a:rPr lang="en-US" sz="1100" b="0" i="1" dirty="0" err="1">
                <a:solidFill>
                  <a:srgbClr val="2A2A2A"/>
                </a:solidFill>
                <a:effectLst/>
              </a:rPr>
              <a:t>charlisae</a:t>
            </a:r>
            <a:r>
              <a:rPr lang="en-US" sz="1100" b="0" i="0" dirty="0">
                <a:solidFill>
                  <a:srgbClr val="2A2A2A"/>
                </a:solidFill>
                <a:effectLst/>
              </a:rPr>
              <a:t>                          Stingray                     3 teeth  </a:t>
            </a:r>
            <a:br>
              <a:rPr lang="en-US" sz="1100" dirty="0"/>
            </a:br>
            <a:r>
              <a:rPr lang="en-US" sz="1100" b="0" i="1" dirty="0" err="1">
                <a:solidFill>
                  <a:srgbClr val="2A2A2A"/>
                </a:solidFill>
                <a:effectLst/>
              </a:rPr>
              <a:t>Pristis</a:t>
            </a:r>
            <a:r>
              <a:rPr lang="en-US" sz="1100" b="0" i="1" dirty="0">
                <a:solidFill>
                  <a:srgbClr val="2A2A2A"/>
                </a:solidFill>
                <a:effectLst/>
              </a:rPr>
              <a:t> </a:t>
            </a:r>
            <a:r>
              <a:rPr lang="en-US" sz="1100" b="0" i="1" dirty="0" err="1">
                <a:solidFill>
                  <a:srgbClr val="2A2A2A"/>
                </a:solidFill>
                <a:effectLst/>
              </a:rPr>
              <a:t>lathami</a:t>
            </a:r>
            <a:r>
              <a:rPr lang="en-US" sz="1100" b="0" i="0" dirty="0">
                <a:solidFill>
                  <a:srgbClr val="2A2A2A"/>
                </a:solidFill>
                <a:effectLst/>
              </a:rPr>
              <a:t>                                Sawfish                      1 </a:t>
            </a:r>
            <a:r>
              <a:rPr lang="en-US" sz="1100" b="0" i="0" dirty="0" err="1">
                <a:solidFill>
                  <a:srgbClr val="2A2A2A"/>
                </a:solidFill>
                <a:effectLst/>
              </a:rPr>
              <a:t>rost</a:t>
            </a:r>
            <a:r>
              <a:rPr lang="en-US" sz="1100" b="0" i="0" dirty="0">
                <a:solidFill>
                  <a:srgbClr val="2A2A2A"/>
                </a:solidFill>
                <a:effectLst/>
              </a:rPr>
              <a:t>. </a:t>
            </a:r>
            <a:r>
              <a:rPr lang="en-US" sz="1100" dirty="0">
                <a:solidFill>
                  <a:srgbClr val="2A2A2A"/>
                </a:solidFill>
              </a:rPr>
              <a:t>t</a:t>
            </a:r>
            <a:r>
              <a:rPr lang="en-US" sz="1100" b="0" i="0" dirty="0">
                <a:solidFill>
                  <a:srgbClr val="2A2A2A"/>
                </a:solidFill>
                <a:effectLst/>
              </a:rPr>
              <a:t>ooth</a:t>
            </a:r>
          </a:p>
          <a:p>
            <a:r>
              <a:rPr lang="en-US" sz="1100" b="0" i="1" dirty="0" err="1">
                <a:solidFill>
                  <a:srgbClr val="2A2A2A"/>
                </a:solidFill>
                <a:effectLst/>
              </a:rPr>
              <a:t>Propristis</a:t>
            </a:r>
            <a:r>
              <a:rPr lang="en-US" sz="1100" b="0" i="1" dirty="0">
                <a:solidFill>
                  <a:srgbClr val="2A2A2A"/>
                </a:solidFill>
                <a:effectLst/>
              </a:rPr>
              <a:t> </a:t>
            </a:r>
            <a:r>
              <a:rPr lang="en-US" sz="1100" b="0" i="1" dirty="0" err="1">
                <a:solidFill>
                  <a:srgbClr val="2A2A2A"/>
                </a:solidFill>
                <a:effectLst/>
              </a:rPr>
              <a:t>schweinfurthi</a:t>
            </a:r>
            <a:r>
              <a:rPr lang="en-US" sz="1100" b="0" i="0" dirty="0">
                <a:solidFill>
                  <a:srgbClr val="2A2A2A"/>
                </a:solidFill>
                <a:effectLst/>
              </a:rPr>
              <a:t>                Sawfish           3 </a:t>
            </a:r>
            <a:r>
              <a:rPr lang="en-US" sz="1100" b="0" i="0" dirty="0" err="1">
                <a:solidFill>
                  <a:srgbClr val="2A2A2A"/>
                </a:solidFill>
                <a:effectLst/>
              </a:rPr>
              <a:t>Rost</a:t>
            </a:r>
            <a:r>
              <a:rPr lang="en-US" sz="1100" b="0" i="0" dirty="0">
                <a:solidFill>
                  <a:srgbClr val="2A2A2A"/>
                </a:solidFill>
                <a:effectLst/>
              </a:rPr>
              <a:t>. teeth &amp; frag</a:t>
            </a:r>
          </a:p>
          <a:p>
            <a:r>
              <a:rPr lang="en-US" sz="1100" b="0" i="1" dirty="0" err="1">
                <a:solidFill>
                  <a:srgbClr val="2A2A2A"/>
                </a:solidFill>
                <a:effectLst/>
              </a:rPr>
              <a:t>Rhinoptera</a:t>
            </a:r>
            <a:r>
              <a:rPr lang="en-US" sz="1100" b="0" i="1" dirty="0">
                <a:solidFill>
                  <a:srgbClr val="2A2A2A"/>
                </a:solidFill>
                <a:effectLst/>
              </a:rPr>
              <a:t> </a:t>
            </a:r>
            <a:r>
              <a:rPr lang="en-US" sz="1100" b="0" i="1" dirty="0" err="1">
                <a:solidFill>
                  <a:srgbClr val="2A2A2A"/>
                </a:solidFill>
                <a:effectLst/>
              </a:rPr>
              <a:t>daviesi</a:t>
            </a:r>
            <a:r>
              <a:rPr lang="en-US" sz="1100" b="0" i="0" dirty="0">
                <a:solidFill>
                  <a:srgbClr val="2A2A2A"/>
                </a:solidFill>
                <a:effectLst/>
              </a:rPr>
              <a:t>                        Cownose ray             1 chevron </a:t>
            </a:r>
            <a:br>
              <a:rPr lang="en-US" sz="1100" dirty="0"/>
            </a:br>
            <a:r>
              <a:rPr lang="en-US" sz="1100" b="0" i="1" dirty="0" err="1">
                <a:solidFill>
                  <a:srgbClr val="2A2A2A"/>
                </a:solidFill>
                <a:effectLst/>
              </a:rPr>
              <a:t>Myliobatis</a:t>
            </a:r>
            <a:r>
              <a:rPr lang="en-US" sz="1100" b="0" i="0" dirty="0">
                <a:solidFill>
                  <a:srgbClr val="2A2A2A"/>
                </a:solidFill>
                <a:effectLst/>
              </a:rPr>
              <a:t> (</a:t>
            </a:r>
            <a:r>
              <a:rPr lang="en-US" sz="1100" b="0" i="0" dirty="0" err="1">
                <a:solidFill>
                  <a:srgbClr val="2A2A2A"/>
                </a:solidFill>
                <a:effectLst/>
              </a:rPr>
              <a:t>sp</a:t>
            </a:r>
            <a:r>
              <a:rPr lang="en-US" sz="1100" b="0" i="0" dirty="0">
                <a:solidFill>
                  <a:srgbClr val="2A2A2A"/>
                </a:solidFill>
                <a:effectLst/>
              </a:rPr>
              <a:t>)                               Eagle ray         1 </a:t>
            </a:r>
            <a:r>
              <a:rPr lang="en-US" sz="1100" b="0" i="0" dirty="0" err="1">
                <a:solidFill>
                  <a:srgbClr val="2A2A2A"/>
                </a:solidFill>
                <a:effectLst/>
              </a:rPr>
              <a:t>chev</a:t>
            </a:r>
            <a:r>
              <a:rPr lang="en-US" sz="1100" b="0" i="0" dirty="0">
                <a:solidFill>
                  <a:srgbClr val="2A2A2A"/>
                </a:solidFill>
                <a:effectLst/>
              </a:rPr>
              <a:t>. &amp; jaw plate</a:t>
            </a:r>
            <a:br>
              <a:rPr lang="en-US" sz="1100" dirty="0"/>
            </a:br>
            <a:r>
              <a:rPr lang="en-US" sz="1100" b="0" i="1" dirty="0" err="1">
                <a:solidFill>
                  <a:srgbClr val="2A2A2A"/>
                </a:solidFill>
                <a:effectLst/>
              </a:rPr>
              <a:t>Aetobatis</a:t>
            </a:r>
            <a:r>
              <a:rPr lang="en-US" sz="1100" b="0" i="0" dirty="0">
                <a:solidFill>
                  <a:srgbClr val="2A2A2A"/>
                </a:solidFill>
                <a:effectLst/>
              </a:rPr>
              <a:t> (</a:t>
            </a:r>
            <a:r>
              <a:rPr lang="en-US" sz="1100" b="0" i="0" dirty="0" err="1">
                <a:solidFill>
                  <a:srgbClr val="2A2A2A"/>
                </a:solidFill>
                <a:effectLst/>
              </a:rPr>
              <a:t>sp</a:t>
            </a:r>
            <a:r>
              <a:rPr lang="en-US" sz="1100" b="0" i="0" dirty="0">
                <a:solidFill>
                  <a:srgbClr val="2A2A2A"/>
                </a:solidFill>
                <a:effectLst/>
              </a:rPr>
              <a:t>)                                 Eagle ray        </a:t>
            </a:r>
            <a:r>
              <a:rPr lang="en-US" sz="1100" dirty="0">
                <a:solidFill>
                  <a:srgbClr val="2A2A2A"/>
                </a:solidFill>
              </a:rPr>
              <a:t>           </a:t>
            </a:r>
            <a:r>
              <a:rPr lang="en-US" sz="1100" b="0" i="0" dirty="0">
                <a:solidFill>
                  <a:srgbClr val="2A2A2A"/>
                </a:solidFill>
                <a:effectLst/>
              </a:rPr>
              <a:t>1 </a:t>
            </a:r>
            <a:r>
              <a:rPr lang="en-US" sz="1100" dirty="0">
                <a:solidFill>
                  <a:srgbClr val="2A2A2A"/>
                </a:solidFill>
              </a:rPr>
              <a:t>c</a:t>
            </a:r>
            <a:r>
              <a:rPr lang="en-US" sz="1100" b="0" i="0" dirty="0">
                <a:solidFill>
                  <a:srgbClr val="2A2A2A"/>
                </a:solidFill>
                <a:effectLst/>
              </a:rPr>
              <a:t>hev</a:t>
            </a:r>
            <a:r>
              <a:rPr lang="en-US" sz="1100" dirty="0">
                <a:solidFill>
                  <a:srgbClr val="2A2A2A"/>
                </a:solidFill>
              </a:rPr>
              <a:t>ron</a:t>
            </a:r>
            <a:endParaRPr lang="en-US" sz="1100" dirty="0"/>
          </a:p>
        </p:txBody>
      </p:sp>
      <p:sp>
        <p:nvSpPr>
          <p:cNvPr id="7" name="TextBox 6">
            <a:extLst>
              <a:ext uri="{FF2B5EF4-FFF2-40B4-BE49-F238E27FC236}">
                <a16:creationId xmlns:a16="http://schemas.microsoft.com/office/drawing/2014/main" id="{B761432B-0684-42DB-8138-DE52D46E67AC}"/>
              </a:ext>
            </a:extLst>
          </p:cNvPr>
          <p:cNvSpPr txBox="1"/>
          <p:nvPr/>
        </p:nvSpPr>
        <p:spPr>
          <a:xfrm>
            <a:off x="7074775" y="135791"/>
            <a:ext cx="4829369" cy="6586418"/>
          </a:xfrm>
          <a:prstGeom prst="rect">
            <a:avLst/>
          </a:prstGeom>
          <a:noFill/>
          <a:ln w="25400">
            <a:solidFill>
              <a:schemeClr val="tx1"/>
            </a:solidFill>
          </a:ln>
        </p:spPr>
        <p:txBody>
          <a:bodyPr wrap="square">
            <a:spAutoFit/>
          </a:bodyPr>
          <a:lstStyle/>
          <a:p>
            <a:r>
              <a:rPr lang="en-US" sz="1000" b="1" i="0" dirty="0">
                <a:solidFill>
                  <a:srgbClr val="2A2A2A"/>
                </a:solidFill>
                <a:effectLst/>
              </a:rPr>
              <a:t>Sharks reported from the Late Eocene  Clinchfield Formation by multiple researchers.</a:t>
            </a:r>
          </a:p>
          <a:p>
            <a:r>
              <a:rPr lang="en-US" sz="1000" b="1" i="0" u="sng" dirty="0">
                <a:solidFill>
                  <a:srgbClr val="2A2A2A"/>
                </a:solidFill>
                <a:effectLst/>
              </a:rPr>
              <a:t>Genus &amp;/or Species          Common name                    Frequency                  Reporting</a:t>
            </a:r>
            <a:br>
              <a:rPr lang="en-US" sz="1000" dirty="0"/>
            </a:br>
            <a:r>
              <a:rPr lang="en-US" sz="1000" b="0" i="1" dirty="0" err="1">
                <a:solidFill>
                  <a:srgbClr val="2A2A2A"/>
                </a:solidFill>
                <a:effectLst/>
              </a:rPr>
              <a:t>Abdounia</a:t>
            </a:r>
            <a:r>
              <a:rPr lang="en-US" sz="1000" b="0" i="1" dirty="0">
                <a:solidFill>
                  <a:srgbClr val="2A2A2A"/>
                </a:solidFill>
                <a:effectLst/>
              </a:rPr>
              <a:t> </a:t>
            </a:r>
            <a:r>
              <a:rPr lang="en-US" sz="1000" b="0" i="1" dirty="0" err="1">
                <a:solidFill>
                  <a:srgbClr val="2A2A2A"/>
                </a:solidFill>
                <a:effectLst/>
              </a:rPr>
              <a:t>enniskilleni</a:t>
            </a:r>
            <a:r>
              <a:rPr lang="en-US" sz="1000" b="0" i="1" dirty="0">
                <a:solidFill>
                  <a:srgbClr val="2A2A2A"/>
                </a:solidFill>
                <a:effectLst/>
              </a:rPr>
              <a:t>         </a:t>
            </a:r>
            <a:r>
              <a:rPr lang="en-US" sz="1000" b="0" i="0" dirty="0">
                <a:solidFill>
                  <a:srgbClr val="2A2A2A"/>
                </a:solidFill>
                <a:effectLst/>
              </a:rPr>
              <a:t>Extinct Gray Shark              492 teeth                   Westgate</a:t>
            </a:r>
            <a:br>
              <a:rPr lang="en-US" sz="1000" dirty="0"/>
            </a:br>
            <a:r>
              <a:rPr lang="en-US" sz="1000" b="0" i="1" dirty="0" err="1">
                <a:solidFill>
                  <a:srgbClr val="2A2A2A"/>
                </a:solidFill>
                <a:effectLst/>
              </a:rPr>
              <a:t>Abdounia</a:t>
            </a:r>
            <a:r>
              <a:rPr lang="en-US" sz="1000" b="0" i="1" dirty="0">
                <a:solidFill>
                  <a:srgbClr val="2A2A2A"/>
                </a:solidFill>
                <a:effectLst/>
              </a:rPr>
              <a:t> </a:t>
            </a:r>
            <a:r>
              <a:rPr lang="en-US" sz="1000" b="0" i="1" dirty="0" err="1">
                <a:solidFill>
                  <a:srgbClr val="2A2A2A"/>
                </a:solidFill>
                <a:effectLst/>
              </a:rPr>
              <a:t>enniskilleni</a:t>
            </a:r>
            <a:r>
              <a:rPr lang="en-US" sz="1000" b="0" i="1" dirty="0">
                <a:solidFill>
                  <a:srgbClr val="2A2A2A"/>
                </a:solidFill>
                <a:effectLst/>
              </a:rPr>
              <a:t>         </a:t>
            </a:r>
            <a:r>
              <a:rPr lang="en-US" sz="1000" b="0" i="0" dirty="0">
                <a:solidFill>
                  <a:srgbClr val="2A2A2A"/>
                </a:solidFill>
                <a:effectLst/>
              </a:rPr>
              <a:t>Extinct Gray Shark               589 Teeth                  Parmley</a:t>
            </a:r>
            <a:br>
              <a:rPr lang="en-US" sz="1000" dirty="0"/>
            </a:br>
            <a:r>
              <a:rPr lang="en-US" sz="1000" b="0" i="1" dirty="0">
                <a:solidFill>
                  <a:srgbClr val="2A2A2A"/>
                </a:solidFill>
                <a:effectLst/>
              </a:rPr>
              <a:t>Carcharias </a:t>
            </a:r>
            <a:r>
              <a:rPr lang="en-US" sz="1000" b="0" i="1" dirty="0" err="1">
                <a:solidFill>
                  <a:srgbClr val="2A2A2A"/>
                </a:solidFill>
                <a:effectLst/>
              </a:rPr>
              <a:t>acutissima</a:t>
            </a:r>
            <a:r>
              <a:rPr lang="en-US" sz="1000" b="0" i="1" dirty="0">
                <a:solidFill>
                  <a:srgbClr val="2A2A2A"/>
                </a:solidFill>
                <a:effectLst/>
              </a:rPr>
              <a:t>        </a:t>
            </a:r>
            <a:r>
              <a:rPr lang="en-US" sz="1000" b="0" i="0" dirty="0">
                <a:solidFill>
                  <a:srgbClr val="2A2A2A"/>
                </a:solidFill>
                <a:effectLst/>
              </a:rPr>
              <a:t>Sand Tiger Shark                  446 Teeth                  Parmley</a:t>
            </a:r>
            <a:br>
              <a:rPr lang="en-US" sz="1000" dirty="0"/>
            </a:br>
            <a:r>
              <a:rPr lang="en-US" sz="1000" b="0" i="1" dirty="0">
                <a:solidFill>
                  <a:srgbClr val="2A2A2A"/>
                </a:solidFill>
                <a:effectLst/>
              </a:rPr>
              <a:t>Carcharias cuspidate          </a:t>
            </a:r>
            <a:r>
              <a:rPr lang="en-US" sz="1000" b="0" i="0" dirty="0">
                <a:solidFill>
                  <a:srgbClr val="2A2A2A"/>
                </a:solidFill>
                <a:effectLst/>
              </a:rPr>
              <a:t>Great White Shark               Abundant                  Pickering*</a:t>
            </a:r>
            <a:br>
              <a:rPr lang="en-US" sz="1000" dirty="0"/>
            </a:br>
            <a:r>
              <a:rPr lang="en-US" sz="1000" b="0" i="1" dirty="0">
                <a:solidFill>
                  <a:srgbClr val="2A2A2A"/>
                </a:solidFill>
                <a:effectLst/>
              </a:rPr>
              <a:t>Carcharias </a:t>
            </a:r>
            <a:r>
              <a:rPr lang="en-US" sz="1000" b="0" i="1" dirty="0" err="1">
                <a:solidFill>
                  <a:srgbClr val="2A2A2A"/>
                </a:solidFill>
                <a:effectLst/>
              </a:rPr>
              <a:t>hopei</a:t>
            </a:r>
            <a:r>
              <a:rPr lang="en-US" sz="1000" b="0" i="1" dirty="0">
                <a:solidFill>
                  <a:srgbClr val="2A2A2A"/>
                </a:solidFill>
                <a:effectLst/>
              </a:rPr>
              <a:t>                  </a:t>
            </a:r>
            <a:r>
              <a:rPr lang="en-US" sz="1000" b="0" i="0" dirty="0">
                <a:solidFill>
                  <a:srgbClr val="2A2A2A"/>
                </a:solidFill>
                <a:effectLst/>
              </a:rPr>
              <a:t>Sand Tiger Shark                  296 Teeth                  Parmley</a:t>
            </a:r>
            <a:br>
              <a:rPr lang="en-US" sz="1000" dirty="0"/>
            </a:br>
            <a:r>
              <a:rPr lang="en-US" sz="1000" b="0" i="1" dirty="0">
                <a:solidFill>
                  <a:srgbClr val="2A2A2A"/>
                </a:solidFill>
                <a:effectLst/>
              </a:rPr>
              <a:t>Carcharias </a:t>
            </a:r>
            <a:r>
              <a:rPr lang="en-US" sz="1000" b="0" i="1" dirty="0" err="1">
                <a:solidFill>
                  <a:srgbClr val="2A2A2A"/>
                </a:solidFill>
                <a:effectLst/>
              </a:rPr>
              <a:t>hopei</a:t>
            </a:r>
            <a:r>
              <a:rPr lang="en-US" sz="1000" b="0" i="1" dirty="0">
                <a:solidFill>
                  <a:srgbClr val="2A2A2A"/>
                </a:solidFill>
                <a:effectLst/>
              </a:rPr>
              <a:t>                  </a:t>
            </a:r>
            <a:r>
              <a:rPr lang="en-US" sz="1000" b="0" i="0" dirty="0">
                <a:solidFill>
                  <a:srgbClr val="2A2A2A"/>
                </a:solidFill>
                <a:effectLst/>
              </a:rPr>
              <a:t>Sand Tiger shark                  922 teeth                   Westgate </a:t>
            </a:r>
            <a:br>
              <a:rPr lang="en-US" sz="1000" dirty="0"/>
            </a:br>
            <a:r>
              <a:rPr lang="en-US" sz="1000" b="0" i="1" dirty="0">
                <a:solidFill>
                  <a:srgbClr val="2A2A2A"/>
                </a:solidFill>
                <a:effectLst/>
              </a:rPr>
              <a:t>Carcharias </a:t>
            </a:r>
            <a:r>
              <a:rPr lang="en-US" sz="1000" b="0" i="1" dirty="0" err="1">
                <a:solidFill>
                  <a:srgbClr val="2A2A2A"/>
                </a:solidFill>
                <a:effectLst/>
              </a:rPr>
              <a:t>koerti</a:t>
            </a:r>
            <a:r>
              <a:rPr lang="en-US" sz="1000" b="0" i="1" dirty="0">
                <a:solidFill>
                  <a:srgbClr val="2A2A2A"/>
                </a:solidFill>
                <a:effectLst/>
              </a:rPr>
              <a:t>                  </a:t>
            </a:r>
            <a:r>
              <a:rPr lang="en-US" sz="1000" b="0" i="0" dirty="0">
                <a:solidFill>
                  <a:srgbClr val="2A2A2A"/>
                </a:solidFill>
                <a:effectLst/>
              </a:rPr>
              <a:t>Sand Tiger Shark                 123 teeth                    Parmley</a:t>
            </a:r>
            <a:br>
              <a:rPr lang="en-US" sz="1000" dirty="0"/>
            </a:br>
            <a:r>
              <a:rPr lang="en-US" sz="1000" b="0" i="1" dirty="0" err="1">
                <a:solidFill>
                  <a:srgbClr val="2A2A2A"/>
                </a:solidFill>
                <a:effectLst/>
              </a:rPr>
              <a:t>Carcharocles</a:t>
            </a:r>
            <a:r>
              <a:rPr lang="en-US" sz="1000" b="0" i="1" dirty="0">
                <a:solidFill>
                  <a:srgbClr val="2A2A2A"/>
                </a:solidFill>
                <a:effectLst/>
              </a:rPr>
              <a:t> </a:t>
            </a:r>
            <a:r>
              <a:rPr lang="en-US" sz="1000" b="0" i="1" dirty="0" err="1">
                <a:solidFill>
                  <a:srgbClr val="2A2A2A"/>
                </a:solidFill>
                <a:effectLst/>
              </a:rPr>
              <a:t>angustidens</a:t>
            </a:r>
            <a:r>
              <a:rPr lang="en-US" sz="1000" b="0" i="1" dirty="0">
                <a:solidFill>
                  <a:srgbClr val="2A2A2A"/>
                </a:solidFill>
                <a:effectLst/>
              </a:rPr>
              <a:t>   </a:t>
            </a:r>
            <a:r>
              <a:rPr lang="en-US" sz="1000" b="0" i="0" dirty="0">
                <a:solidFill>
                  <a:srgbClr val="2A2A2A"/>
                </a:solidFill>
                <a:effectLst/>
              </a:rPr>
              <a:t>Megatooth Shark                2 Teeth                       Parmley</a:t>
            </a:r>
            <a:br>
              <a:rPr lang="en-US" sz="1000" dirty="0"/>
            </a:br>
            <a:r>
              <a:rPr lang="en-US" sz="1000" b="0" i="1" dirty="0">
                <a:solidFill>
                  <a:srgbClr val="2A2A2A"/>
                </a:solidFill>
                <a:effectLst/>
              </a:rPr>
              <a:t>Carcharodon </a:t>
            </a:r>
            <a:r>
              <a:rPr lang="en-US" sz="1000" b="0" i="1" dirty="0" err="1">
                <a:solidFill>
                  <a:srgbClr val="2A2A2A"/>
                </a:solidFill>
                <a:effectLst/>
              </a:rPr>
              <a:t>auriculatus</a:t>
            </a:r>
            <a:r>
              <a:rPr lang="en-US" sz="1000" b="0" i="1" dirty="0">
                <a:solidFill>
                  <a:srgbClr val="2A2A2A"/>
                </a:solidFill>
                <a:effectLst/>
              </a:rPr>
              <a:t>     </a:t>
            </a:r>
            <a:r>
              <a:rPr lang="en-US" sz="1000" b="0" i="0" dirty="0">
                <a:solidFill>
                  <a:srgbClr val="2A2A2A"/>
                </a:solidFill>
                <a:effectLst/>
              </a:rPr>
              <a:t>Giant toothed shark           2 teeth                       Westgate</a:t>
            </a:r>
            <a:br>
              <a:rPr lang="en-US" sz="1000" dirty="0"/>
            </a:br>
            <a:r>
              <a:rPr lang="en-US" sz="1000" b="0" i="1" dirty="0" err="1">
                <a:solidFill>
                  <a:srgbClr val="2A2A2A"/>
                </a:solidFill>
                <a:effectLst/>
              </a:rPr>
              <a:t>Dasyatis</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Stingray                                 53 teeth                    Westgate</a:t>
            </a:r>
            <a:br>
              <a:rPr lang="en-US" sz="1000" dirty="0"/>
            </a:br>
            <a:r>
              <a:rPr lang="en-US" sz="1000" b="0" i="1" dirty="0" err="1">
                <a:solidFill>
                  <a:srgbClr val="2A2A2A"/>
                </a:solidFill>
                <a:effectLst/>
              </a:rPr>
              <a:t>Edaphodon</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1st SE Chimaera                  Extremely Rare         Parmley</a:t>
            </a:r>
            <a:br>
              <a:rPr lang="en-US" sz="1000" dirty="0"/>
            </a:br>
            <a:r>
              <a:rPr lang="en-US" sz="1000" b="0" i="1" dirty="0" err="1">
                <a:solidFill>
                  <a:srgbClr val="2A2A2A"/>
                </a:solidFill>
                <a:effectLst/>
              </a:rPr>
              <a:t>Galeo</a:t>
            </a:r>
            <a:r>
              <a:rPr lang="en-US" sz="1000" b="0" i="1" dirty="0">
                <a:solidFill>
                  <a:srgbClr val="2A2A2A"/>
                </a:solidFill>
                <a:effectLst/>
              </a:rPr>
              <a:t> </a:t>
            </a:r>
            <a:r>
              <a:rPr lang="en-US" sz="1000" b="0" i="1" dirty="0" err="1">
                <a:solidFill>
                  <a:srgbClr val="2A2A2A"/>
                </a:solidFill>
                <a:effectLst/>
              </a:rPr>
              <a:t>latidens</a:t>
            </a:r>
            <a:r>
              <a:rPr lang="en-US" sz="1000" b="0" i="1" dirty="0">
                <a:solidFill>
                  <a:srgbClr val="2A2A2A"/>
                </a:solidFill>
                <a:effectLst/>
              </a:rPr>
              <a:t>                       </a:t>
            </a:r>
            <a:r>
              <a:rPr lang="en-US" sz="1000" b="0" i="0" dirty="0">
                <a:solidFill>
                  <a:srgbClr val="2A2A2A"/>
                </a:solidFill>
                <a:effectLst/>
              </a:rPr>
              <a:t>Tiger shark                            219 teeth                   Westgate</a:t>
            </a:r>
            <a:br>
              <a:rPr lang="en-US" sz="1000" dirty="0"/>
            </a:br>
            <a:r>
              <a:rPr lang="en-US" sz="1000" b="0" i="1" dirty="0" err="1">
                <a:solidFill>
                  <a:srgbClr val="2A2A2A"/>
                </a:solidFill>
                <a:effectLst/>
              </a:rPr>
              <a:t>Galeocerdo</a:t>
            </a:r>
            <a:r>
              <a:rPr lang="en-US" sz="1000" b="0" i="1" dirty="0">
                <a:solidFill>
                  <a:srgbClr val="2A2A2A"/>
                </a:solidFill>
                <a:effectLst/>
              </a:rPr>
              <a:t> </a:t>
            </a:r>
            <a:r>
              <a:rPr lang="en-US" sz="1000" b="0" i="1" dirty="0" err="1">
                <a:solidFill>
                  <a:srgbClr val="2A2A2A"/>
                </a:solidFill>
                <a:effectLst/>
              </a:rPr>
              <a:t>alabamensis</a:t>
            </a:r>
            <a:r>
              <a:rPr lang="en-US" sz="1000" b="0" i="1" dirty="0">
                <a:solidFill>
                  <a:srgbClr val="2A2A2A"/>
                </a:solidFill>
                <a:effectLst/>
              </a:rPr>
              <a:t>     </a:t>
            </a:r>
            <a:r>
              <a:rPr lang="en-US" sz="1000" b="0" i="0" dirty="0">
                <a:solidFill>
                  <a:srgbClr val="2A2A2A"/>
                </a:solidFill>
                <a:effectLst/>
              </a:rPr>
              <a:t>Requiem Shark                    351 Teeth                   Parmley</a:t>
            </a:r>
            <a:br>
              <a:rPr lang="en-US" sz="1000" dirty="0"/>
            </a:br>
            <a:r>
              <a:rPr lang="en-US" sz="1000" b="0" i="1" dirty="0" err="1">
                <a:solidFill>
                  <a:srgbClr val="2A2A2A"/>
                </a:solidFill>
                <a:effectLst/>
              </a:rPr>
              <a:t>Galecerdo</a:t>
            </a:r>
            <a:r>
              <a:rPr lang="en-US" sz="1000" b="0" i="1" dirty="0">
                <a:solidFill>
                  <a:srgbClr val="2A2A2A"/>
                </a:solidFill>
                <a:effectLst/>
              </a:rPr>
              <a:t> </a:t>
            </a:r>
            <a:r>
              <a:rPr lang="en-US" sz="1000" b="0" i="1" dirty="0" err="1">
                <a:solidFill>
                  <a:srgbClr val="2A2A2A"/>
                </a:solidFill>
                <a:effectLst/>
              </a:rPr>
              <a:t>latidens</a:t>
            </a:r>
            <a:r>
              <a:rPr lang="en-US" sz="1000" b="0" i="1" dirty="0">
                <a:solidFill>
                  <a:srgbClr val="2A2A2A"/>
                </a:solidFill>
                <a:effectLst/>
              </a:rPr>
              <a:t>               </a:t>
            </a:r>
            <a:r>
              <a:rPr lang="en-US" sz="1000" b="0" i="0" dirty="0">
                <a:solidFill>
                  <a:srgbClr val="2A2A2A"/>
                </a:solidFill>
                <a:effectLst/>
              </a:rPr>
              <a:t>Tiger Shark                            Abundant                   Pickering*</a:t>
            </a:r>
            <a:br>
              <a:rPr lang="en-US" sz="1000" dirty="0"/>
            </a:br>
            <a:r>
              <a:rPr lang="en-US" sz="1000" b="0" i="1" dirty="0" err="1">
                <a:solidFill>
                  <a:srgbClr val="2A2A2A"/>
                </a:solidFill>
                <a:effectLst/>
              </a:rPr>
              <a:t>Ginglymostoma</a:t>
            </a:r>
            <a:r>
              <a:rPr lang="en-US" sz="1000" b="0" i="1" dirty="0">
                <a:solidFill>
                  <a:srgbClr val="2A2A2A"/>
                </a:solidFill>
                <a:effectLst/>
              </a:rPr>
              <a:t> </a:t>
            </a:r>
            <a:r>
              <a:rPr lang="en-US" sz="1000" b="0" i="1" dirty="0" err="1">
                <a:solidFill>
                  <a:srgbClr val="2A2A2A"/>
                </a:solidFill>
                <a:effectLst/>
              </a:rPr>
              <a:t>serra</a:t>
            </a:r>
            <a:r>
              <a:rPr lang="en-US" sz="1000" b="0" i="1" dirty="0">
                <a:solidFill>
                  <a:srgbClr val="2A2A2A"/>
                </a:solidFill>
                <a:effectLst/>
              </a:rPr>
              <a:t>          </a:t>
            </a:r>
            <a:r>
              <a:rPr lang="en-US" sz="1000" b="0" i="0" dirty="0">
                <a:solidFill>
                  <a:srgbClr val="2A2A2A"/>
                </a:solidFill>
                <a:effectLst/>
              </a:rPr>
              <a:t>Nurse shark                           13 teeth                     Westgate</a:t>
            </a:r>
            <a:br>
              <a:rPr lang="en-US" sz="1000" dirty="0"/>
            </a:br>
            <a:r>
              <a:rPr lang="en-US" sz="1000" b="0" i="1" dirty="0" err="1">
                <a:solidFill>
                  <a:srgbClr val="2A2A2A"/>
                </a:solidFill>
                <a:effectLst/>
              </a:rPr>
              <a:t>Hemipristis</a:t>
            </a:r>
            <a:r>
              <a:rPr lang="en-US" sz="1000" b="0" i="1" dirty="0">
                <a:solidFill>
                  <a:srgbClr val="2A2A2A"/>
                </a:solidFill>
                <a:effectLst/>
              </a:rPr>
              <a:t> </a:t>
            </a:r>
            <a:r>
              <a:rPr lang="en-US" sz="1000" b="0" i="1" dirty="0" err="1">
                <a:solidFill>
                  <a:srgbClr val="2A2A2A"/>
                </a:solidFill>
                <a:effectLst/>
              </a:rPr>
              <a:t>curvatus</a:t>
            </a:r>
            <a:r>
              <a:rPr lang="en-US" sz="1000" b="0" i="1" dirty="0">
                <a:solidFill>
                  <a:srgbClr val="2A2A2A"/>
                </a:solidFill>
                <a:effectLst/>
              </a:rPr>
              <a:t>            </a:t>
            </a:r>
            <a:r>
              <a:rPr lang="en-US" sz="1000" b="0" i="0" dirty="0">
                <a:solidFill>
                  <a:srgbClr val="2A2A2A"/>
                </a:solidFill>
                <a:effectLst/>
              </a:rPr>
              <a:t>Snaggletooth shark              170 teeth                   Westgate</a:t>
            </a:r>
            <a:br>
              <a:rPr lang="en-US" sz="1000" dirty="0"/>
            </a:br>
            <a:r>
              <a:rPr lang="en-US" sz="1000" b="0" i="1" dirty="0" err="1">
                <a:solidFill>
                  <a:srgbClr val="2A2A2A"/>
                </a:solidFill>
                <a:effectLst/>
              </a:rPr>
              <a:t>Hemipristis</a:t>
            </a:r>
            <a:r>
              <a:rPr lang="en-US" sz="1000" b="0" i="1" dirty="0">
                <a:solidFill>
                  <a:srgbClr val="2A2A2A"/>
                </a:solidFill>
                <a:effectLst/>
              </a:rPr>
              <a:t> </a:t>
            </a:r>
            <a:r>
              <a:rPr lang="en-US" sz="1000" b="0" i="1" dirty="0" err="1">
                <a:solidFill>
                  <a:srgbClr val="2A2A2A"/>
                </a:solidFill>
                <a:effectLst/>
              </a:rPr>
              <a:t>curvatus</a:t>
            </a:r>
            <a:r>
              <a:rPr lang="en-US" sz="1000" b="0" i="1" dirty="0">
                <a:solidFill>
                  <a:srgbClr val="2A2A2A"/>
                </a:solidFill>
                <a:effectLst/>
              </a:rPr>
              <a:t>            </a:t>
            </a:r>
            <a:r>
              <a:rPr lang="en-US" sz="1000" b="0" i="0" dirty="0">
                <a:solidFill>
                  <a:srgbClr val="2A2A2A"/>
                </a:solidFill>
                <a:effectLst/>
              </a:rPr>
              <a:t>Snaggletooth Shark              635 Teeth                  Parmley</a:t>
            </a:r>
            <a:br>
              <a:rPr lang="en-US" sz="1000" dirty="0"/>
            </a:br>
            <a:r>
              <a:rPr lang="en-US" sz="1000" b="0" i="1" dirty="0">
                <a:solidFill>
                  <a:srgbClr val="2A2A2A"/>
                </a:solidFill>
                <a:effectLst/>
              </a:rPr>
              <a:t>Heterodontus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Angel Shark                            1 Tooth                      Parmley</a:t>
            </a:r>
            <a:br>
              <a:rPr lang="en-US" sz="1000" dirty="0"/>
            </a:br>
            <a:r>
              <a:rPr lang="en-US" sz="1000" b="0" i="1" dirty="0" err="1">
                <a:solidFill>
                  <a:srgbClr val="2A2A2A"/>
                </a:solidFill>
                <a:effectLst/>
              </a:rPr>
              <a:t>Isurus</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Mako shark                            4 teeth                       Westgate</a:t>
            </a:r>
            <a:br>
              <a:rPr lang="en-US" sz="1000" dirty="0"/>
            </a:br>
            <a:r>
              <a:rPr lang="en-US" sz="1000" b="0" i="1" dirty="0" err="1">
                <a:solidFill>
                  <a:srgbClr val="2A2A2A"/>
                </a:solidFill>
                <a:effectLst/>
              </a:rPr>
              <a:t>Isurus</a:t>
            </a:r>
            <a:r>
              <a:rPr lang="en-US" sz="1000" b="0" i="1" dirty="0">
                <a:solidFill>
                  <a:srgbClr val="2A2A2A"/>
                </a:solidFill>
                <a:effectLst/>
              </a:rPr>
              <a:t> </a:t>
            </a:r>
            <a:r>
              <a:rPr lang="en-US" sz="1000" b="0" i="1" dirty="0" err="1">
                <a:solidFill>
                  <a:srgbClr val="2A2A2A"/>
                </a:solidFill>
                <a:effectLst/>
              </a:rPr>
              <a:t>praecursor</a:t>
            </a:r>
            <a:r>
              <a:rPr lang="en-US" sz="1000" b="0" i="1" dirty="0">
                <a:solidFill>
                  <a:srgbClr val="2A2A2A"/>
                </a:solidFill>
                <a:effectLst/>
              </a:rPr>
              <a:t>                  </a:t>
            </a:r>
            <a:r>
              <a:rPr lang="en-US" sz="1000" b="0" i="0" dirty="0">
                <a:solidFill>
                  <a:srgbClr val="2A2A2A"/>
                </a:solidFill>
                <a:effectLst/>
              </a:rPr>
              <a:t>Mako Shark                           27 Teeth                    Parmley</a:t>
            </a:r>
            <a:br>
              <a:rPr lang="en-US" sz="1000" dirty="0"/>
            </a:br>
            <a:r>
              <a:rPr lang="en-US" sz="1000" b="0" i="1" dirty="0" err="1">
                <a:solidFill>
                  <a:srgbClr val="2A2A2A"/>
                </a:solidFill>
                <a:effectLst/>
              </a:rPr>
              <a:t>Lamna</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a:t>
            </a:r>
            <a:r>
              <a:rPr lang="en-US" sz="1000" b="0" i="0" dirty="0" err="1">
                <a:solidFill>
                  <a:srgbClr val="2A2A2A"/>
                </a:solidFill>
                <a:effectLst/>
              </a:rPr>
              <a:t>Porteagle</a:t>
            </a:r>
            <a:r>
              <a:rPr lang="en-US" sz="1000" b="0" i="0" dirty="0">
                <a:solidFill>
                  <a:srgbClr val="2A2A2A"/>
                </a:solidFill>
                <a:effectLst/>
              </a:rPr>
              <a:t> shark                    124 teeth                   Westgate</a:t>
            </a:r>
            <a:br>
              <a:rPr lang="en-US" sz="1000" dirty="0"/>
            </a:br>
            <a:r>
              <a:rPr lang="en-US" sz="1000" b="0" i="1" dirty="0" err="1">
                <a:solidFill>
                  <a:srgbClr val="2A2A2A"/>
                </a:solidFill>
                <a:effectLst/>
              </a:rPr>
              <a:t>Lamna</a:t>
            </a:r>
            <a:r>
              <a:rPr lang="en-US" sz="1000" b="0" i="1" dirty="0">
                <a:solidFill>
                  <a:srgbClr val="2A2A2A"/>
                </a:solidFill>
                <a:effectLst/>
              </a:rPr>
              <a:t> Appendiculate       </a:t>
            </a:r>
            <a:r>
              <a:rPr lang="en-US" sz="1000" b="0" i="0" dirty="0">
                <a:solidFill>
                  <a:srgbClr val="2A2A2A"/>
                </a:solidFill>
                <a:effectLst/>
              </a:rPr>
              <a:t>  Mackerel shark                      Common                    Pickering*</a:t>
            </a:r>
            <a:br>
              <a:rPr lang="en-US" sz="1000" dirty="0"/>
            </a:br>
            <a:r>
              <a:rPr lang="en-US" sz="1000" b="0" i="1" dirty="0" err="1">
                <a:solidFill>
                  <a:srgbClr val="2A2A2A"/>
                </a:solidFill>
                <a:effectLst/>
              </a:rPr>
              <a:t>Mustelus</a:t>
            </a:r>
            <a:r>
              <a:rPr lang="en-US" sz="1000" b="0" i="1" dirty="0">
                <a:solidFill>
                  <a:srgbClr val="2A2A2A"/>
                </a:solidFill>
                <a:effectLst/>
              </a:rPr>
              <a:t> </a:t>
            </a:r>
            <a:r>
              <a:rPr lang="en-US" sz="1000" b="0" i="1" dirty="0" err="1">
                <a:solidFill>
                  <a:srgbClr val="2A2A2A"/>
                </a:solidFill>
                <a:effectLst/>
              </a:rPr>
              <a:t>vanderhoefti</a:t>
            </a:r>
            <a:r>
              <a:rPr lang="en-US" sz="1000" b="0" i="1" dirty="0">
                <a:solidFill>
                  <a:srgbClr val="2A2A2A"/>
                </a:solidFill>
                <a:effectLst/>
              </a:rPr>
              <a:t>        </a:t>
            </a:r>
            <a:r>
              <a:rPr lang="en-US" sz="1000" b="0" i="0" dirty="0" err="1">
                <a:solidFill>
                  <a:srgbClr val="2A2A2A"/>
                </a:solidFill>
                <a:effectLst/>
              </a:rPr>
              <a:t>Smoothhound</a:t>
            </a:r>
            <a:r>
              <a:rPr lang="en-US" sz="1000" b="0" i="0" dirty="0">
                <a:solidFill>
                  <a:srgbClr val="2A2A2A"/>
                </a:solidFill>
                <a:effectLst/>
              </a:rPr>
              <a:t> Shark            3 Teeth                       Parmley</a:t>
            </a:r>
            <a:br>
              <a:rPr lang="en-US" sz="1000" dirty="0"/>
            </a:br>
            <a:r>
              <a:rPr lang="en-US" sz="1000" b="0" i="1" dirty="0" err="1">
                <a:solidFill>
                  <a:srgbClr val="2A2A2A"/>
                </a:solidFill>
                <a:effectLst/>
              </a:rPr>
              <a:t>Myliobatis</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Eagle Ray                               Abundant                   Pickering*</a:t>
            </a:r>
            <a:br>
              <a:rPr lang="en-US" sz="1000" dirty="0"/>
            </a:br>
            <a:r>
              <a:rPr lang="en-US" sz="1000" b="0" i="1" dirty="0" err="1">
                <a:solidFill>
                  <a:srgbClr val="2A2A2A"/>
                </a:solidFill>
                <a:effectLst/>
              </a:rPr>
              <a:t>Myliobatis</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Eagle ray        8 dental batteries/284 teeth         Westgate</a:t>
            </a:r>
            <a:br>
              <a:rPr lang="en-US" sz="1000" dirty="0"/>
            </a:br>
            <a:r>
              <a:rPr lang="en-US" sz="1000" b="0" i="1" dirty="0" err="1">
                <a:solidFill>
                  <a:srgbClr val="2A2A2A"/>
                </a:solidFill>
                <a:effectLst/>
              </a:rPr>
              <a:t>Nebrius</a:t>
            </a:r>
            <a:r>
              <a:rPr lang="en-US" sz="1000" b="0" i="1" dirty="0">
                <a:solidFill>
                  <a:srgbClr val="2A2A2A"/>
                </a:solidFill>
                <a:effectLst/>
              </a:rPr>
              <a:t> </a:t>
            </a:r>
            <a:r>
              <a:rPr lang="en-US" sz="1000" b="0" i="1" dirty="0" err="1">
                <a:solidFill>
                  <a:srgbClr val="2A2A2A"/>
                </a:solidFill>
                <a:effectLst/>
              </a:rPr>
              <a:t>thielensis</a:t>
            </a:r>
            <a:r>
              <a:rPr lang="en-US" sz="1000" b="0" i="1" dirty="0">
                <a:solidFill>
                  <a:srgbClr val="2A2A2A"/>
                </a:solidFill>
                <a:effectLst/>
              </a:rPr>
              <a:t>                 </a:t>
            </a:r>
            <a:r>
              <a:rPr lang="en-US" sz="1000" b="0" i="0" dirty="0">
                <a:solidFill>
                  <a:srgbClr val="2A2A2A"/>
                </a:solidFill>
                <a:effectLst/>
              </a:rPr>
              <a:t>Nurse Shark                           79 Teeth                    Parmley</a:t>
            </a:r>
            <a:br>
              <a:rPr lang="en-US" sz="1000" dirty="0"/>
            </a:br>
            <a:r>
              <a:rPr lang="en-US" sz="1000" b="0" i="1" dirty="0" err="1">
                <a:solidFill>
                  <a:srgbClr val="2A2A2A"/>
                </a:solidFill>
                <a:effectLst/>
              </a:rPr>
              <a:t>Negaprion</a:t>
            </a:r>
            <a:r>
              <a:rPr lang="en-US" sz="1000" b="0" i="1" dirty="0">
                <a:solidFill>
                  <a:srgbClr val="2A2A2A"/>
                </a:solidFill>
                <a:effectLst/>
              </a:rPr>
              <a:t> </a:t>
            </a:r>
            <a:r>
              <a:rPr lang="en-US" sz="1000" b="0" i="1" dirty="0" err="1">
                <a:solidFill>
                  <a:srgbClr val="2A2A2A"/>
                </a:solidFill>
                <a:effectLst/>
              </a:rPr>
              <a:t>eurybathrodon</a:t>
            </a:r>
            <a:r>
              <a:rPr lang="en-US" sz="1000" b="0" i="1" dirty="0">
                <a:solidFill>
                  <a:srgbClr val="2A2A2A"/>
                </a:solidFill>
                <a:effectLst/>
              </a:rPr>
              <a:t>  </a:t>
            </a:r>
            <a:r>
              <a:rPr lang="en-US" sz="1000" b="0" i="0" dirty="0">
                <a:solidFill>
                  <a:srgbClr val="2A2A2A"/>
                </a:solidFill>
                <a:effectLst/>
              </a:rPr>
              <a:t>Lemon Shark                         2127 Teeth                Parmley</a:t>
            </a:r>
            <a:br>
              <a:rPr lang="en-US" sz="1000" dirty="0"/>
            </a:br>
            <a:r>
              <a:rPr lang="en-US" sz="1000" b="0" i="1" dirty="0" err="1">
                <a:solidFill>
                  <a:srgbClr val="2A2A2A"/>
                </a:solidFill>
                <a:effectLst/>
              </a:rPr>
              <a:t>Negaprion</a:t>
            </a:r>
            <a:r>
              <a:rPr lang="en-US" sz="1000" b="0" i="1" dirty="0">
                <a:solidFill>
                  <a:srgbClr val="2A2A2A"/>
                </a:solidFill>
                <a:effectLst/>
              </a:rPr>
              <a:t> </a:t>
            </a:r>
            <a:r>
              <a:rPr lang="en-US" sz="1000" b="0" i="1" dirty="0" err="1">
                <a:solidFill>
                  <a:srgbClr val="2A2A2A"/>
                </a:solidFill>
                <a:effectLst/>
              </a:rPr>
              <a:t>gibbesi</a:t>
            </a:r>
            <a:r>
              <a:rPr lang="en-US" sz="1000" b="0" i="1" dirty="0">
                <a:solidFill>
                  <a:srgbClr val="2A2A2A"/>
                </a:solidFill>
                <a:effectLst/>
              </a:rPr>
              <a:t>                </a:t>
            </a:r>
            <a:r>
              <a:rPr lang="en-US" sz="1000" b="0" i="0" dirty="0">
                <a:solidFill>
                  <a:srgbClr val="2A2A2A"/>
                </a:solidFill>
                <a:effectLst/>
              </a:rPr>
              <a:t>Lemon shark                         1538 teeth                Westgate</a:t>
            </a:r>
            <a:br>
              <a:rPr lang="en-US" sz="1000" dirty="0"/>
            </a:br>
            <a:r>
              <a:rPr lang="en-US" sz="1000" b="0" i="1" dirty="0" err="1">
                <a:solidFill>
                  <a:srgbClr val="2A2A2A"/>
                </a:solidFill>
                <a:effectLst/>
              </a:rPr>
              <a:t>Palaeorhincodon</a:t>
            </a:r>
            <a:r>
              <a:rPr lang="en-US" sz="1000" b="0" i="1" dirty="0">
                <a:solidFill>
                  <a:srgbClr val="2A2A2A"/>
                </a:solidFill>
                <a:effectLst/>
              </a:rPr>
              <a:t>                  </a:t>
            </a:r>
            <a:r>
              <a:rPr lang="en-US" sz="1000" b="0" i="0" dirty="0">
                <a:solidFill>
                  <a:srgbClr val="2A2A2A"/>
                </a:solidFill>
                <a:effectLst/>
              </a:rPr>
              <a:t>Whale Shark                          1 tooth                       Parmley</a:t>
            </a:r>
            <a:br>
              <a:rPr lang="en-US" sz="1000" dirty="0"/>
            </a:br>
            <a:r>
              <a:rPr lang="en-US" sz="1000" b="0" i="1" dirty="0" err="1">
                <a:solidFill>
                  <a:srgbClr val="2A2A2A"/>
                </a:solidFill>
                <a:effectLst/>
              </a:rPr>
              <a:t>Physogaleus</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a:t>
            </a:r>
            <a:r>
              <a:rPr lang="en-US" sz="1000" b="0" i="0" dirty="0" err="1">
                <a:solidFill>
                  <a:srgbClr val="2A2A2A"/>
                </a:solidFill>
                <a:effectLst/>
              </a:rPr>
              <a:t>Carchrhinid</a:t>
            </a:r>
            <a:r>
              <a:rPr lang="en-US" sz="1000" b="0" i="0" dirty="0">
                <a:solidFill>
                  <a:srgbClr val="2A2A2A"/>
                </a:solidFill>
                <a:effectLst/>
              </a:rPr>
              <a:t>                            19 teeth                     Westgate</a:t>
            </a:r>
            <a:br>
              <a:rPr lang="en-US" sz="1000" dirty="0"/>
            </a:br>
            <a:r>
              <a:rPr lang="en-US" sz="1000" b="0" i="1" dirty="0" err="1">
                <a:solidFill>
                  <a:srgbClr val="2A2A2A"/>
                </a:solidFill>
                <a:effectLst/>
              </a:rPr>
              <a:t>Physogaleus</a:t>
            </a:r>
            <a:r>
              <a:rPr lang="en-US" sz="1000" b="0" i="1" dirty="0">
                <a:solidFill>
                  <a:srgbClr val="2A2A2A"/>
                </a:solidFill>
                <a:effectLst/>
              </a:rPr>
              <a:t> </a:t>
            </a:r>
            <a:r>
              <a:rPr lang="en-US" sz="1000" b="0" i="1" dirty="0" err="1">
                <a:solidFill>
                  <a:srgbClr val="2A2A2A"/>
                </a:solidFill>
                <a:effectLst/>
              </a:rPr>
              <a:t>secundus</a:t>
            </a:r>
            <a:r>
              <a:rPr lang="en-US" sz="1000" b="0" i="1" dirty="0">
                <a:solidFill>
                  <a:srgbClr val="2A2A2A"/>
                </a:solidFill>
                <a:effectLst/>
              </a:rPr>
              <a:t>        </a:t>
            </a:r>
            <a:r>
              <a:rPr lang="en-US" sz="1000" b="0" i="0" dirty="0" err="1">
                <a:solidFill>
                  <a:srgbClr val="2A2A2A"/>
                </a:solidFill>
                <a:effectLst/>
              </a:rPr>
              <a:t>Sharpnosed</a:t>
            </a:r>
            <a:r>
              <a:rPr lang="en-US" sz="1000" b="0" i="0" dirty="0">
                <a:solidFill>
                  <a:srgbClr val="2A2A2A"/>
                </a:solidFill>
                <a:effectLst/>
              </a:rPr>
              <a:t> Shark                70 Teeth                     Parmley</a:t>
            </a:r>
            <a:br>
              <a:rPr lang="en-US" sz="1000" dirty="0"/>
            </a:br>
            <a:r>
              <a:rPr lang="en-US" sz="1000" b="0" i="1" dirty="0" err="1">
                <a:solidFill>
                  <a:srgbClr val="2A2A2A"/>
                </a:solidFill>
                <a:effectLst/>
              </a:rPr>
              <a:t>Pristis</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Sawfish                                   Very rare                    Pickering*</a:t>
            </a:r>
            <a:br>
              <a:rPr lang="en-US" sz="1000" dirty="0"/>
            </a:br>
            <a:r>
              <a:rPr lang="en-US" sz="1000" b="0" i="1" dirty="0" err="1">
                <a:solidFill>
                  <a:srgbClr val="2A2A2A"/>
                </a:solidFill>
                <a:effectLst/>
              </a:rPr>
              <a:t>Propristis</a:t>
            </a:r>
            <a:r>
              <a:rPr lang="en-US" sz="1000" b="0" i="1" dirty="0">
                <a:solidFill>
                  <a:srgbClr val="2A2A2A"/>
                </a:solidFill>
                <a:effectLst/>
              </a:rPr>
              <a:t> </a:t>
            </a:r>
            <a:r>
              <a:rPr lang="en-US" sz="1000" b="0" i="1" dirty="0" err="1">
                <a:solidFill>
                  <a:srgbClr val="2A2A2A"/>
                </a:solidFill>
                <a:effectLst/>
              </a:rPr>
              <a:t>schweinfurthi</a:t>
            </a:r>
            <a:r>
              <a:rPr lang="en-US" sz="1000" b="0" i="1" dirty="0">
                <a:solidFill>
                  <a:srgbClr val="2A2A2A"/>
                </a:solidFill>
                <a:effectLst/>
              </a:rPr>
              <a:t>      </a:t>
            </a:r>
            <a:r>
              <a:rPr lang="en-US" sz="1000" b="0" i="0" dirty="0">
                <a:solidFill>
                  <a:srgbClr val="2A2A2A"/>
                </a:solidFill>
                <a:effectLst/>
              </a:rPr>
              <a:t>Sawfish                                   238 rostral teeth      Westgate</a:t>
            </a:r>
            <a:br>
              <a:rPr lang="en-US" sz="1000" dirty="0"/>
            </a:br>
            <a:r>
              <a:rPr lang="en-US" sz="1000" b="0" i="1" dirty="0">
                <a:solidFill>
                  <a:srgbClr val="2A2A2A"/>
                </a:solidFill>
                <a:effectLst/>
              </a:rPr>
              <a:t>Raja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Skate                                       4 </a:t>
            </a:r>
            <a:r>
              <a:rPr lang="en-US" sz="1000" b="0" i="0" dirty="0" err="1">
                <a:solidFill>
                  <a:srgbClr val="2A2A2A"/>
                </a:solidFill>
                <a:effectLst/>
              </a:rPr>
              <a:t>skutes</a:t>
            </a:r>
            <a:r>
              <a:rPr lang="en-US" sz="1000" b="0" i="0" dirty="0">
                <a:solidFill>
                  <a:srgbClr val="2A2A2A"/>
                </a:solidFill>
                <a:effectLst/>
              </a:rPr>
              <a:t>                      Westgate</a:t>
            </a:r>
            <a:br>
              <a:rPr lang="en-US" sz="1000" dirty="0"/>
            </a:br>
            <a:r>
              <a:rPr lang="en-US" sz="1000" b="0" i="1" dirty="0" err="1">
                <a:solidFill>
                  <a:srgbClr val="2A2A2A"/>
                </a:solidFill>
                <a:effectLst/>
              </a:rPr>
              <a:t>Rhinoptera</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Cownose ray                          67 teeth                      Westgate</a:t>
            </a:r>
            <a:br>
              <a:rPr lang="en-US" sz="1000" dirty="0"/>
            </a:br>
            <a:r>
              <a:rPr lang="en-US" sz="1000" b="0" i="1" dirty="0" err="1">
                <a:solidFill>
                  <a:srgbClr val="2A2A2A"/>
                </a:solidFill>
                <a:effectLst/>
              </a:rPr>
              <a:t>Scyliorhinus</a:t>
            </a:r>
            <a:r>
              <a:rPr lang="en-US" sz="1000" b="0" i="1" dirty="0">
                <a:solidFill>
                  <a:srgbClr val="2A2A2A"/>
                </a:solidFill>
                <a:effectLst/>
              </a:rPr>
              <a:t> </a:t>
            </a:r>
            <a:r>
              <a:rPr lang="en-US" sz="1000" b="0" i="1" dirty="0" err="1">
                <a:solidFill>
                  <a:srgbClr val="2A2A2A"/>
                </a:solidFill>
                <a:effectLst/>
              </a:rPr>
              <a:t>gilberti</a:t>
            </a:r>
            <a:r>
              <a:rPr lang="en-US" sz="1000" b="0" i="1" dirty="0">
                <a:solidFill>
                  <a:srgbClr val="2A2A2A"/>
                </a:solidFill>
                <a:effectLst/>
              </a:rPr>
              <a:t>             </a:t>
            </a:r>
            <a:r>
              <a:rPr lang="en-US" sz="1000" b="0" i="0" dirty="0">
                <a:solidFill>
                  <a:srgbClr val="2A2A2A"/>
                </a:solidFill>
                <a:effectLst/>
              </a:rPr>
              <a:t>Catshark                                 53 Teeth                     Parmley</a:t>
            </a:r>
            <a:br>
              <a:rPr lang="en-US" sz="1000" dirty="0"/>
            </a:br>
            <a:r>
              <a:rPr lang="en-US" sz="1000" b="0" i="1" dirty="0">
                <a:solidFill>
                  <a:srgbClr val="2A2A2A"/>
                </a:solidFill>
                <a:effectLst/>
              </a:rPr>
              <a:t>Sphyrna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Hammerhead                        Rare                            Pickering*</a:t>
            </a:r>
            <a:br>
              <a:rPr lang="en-US" sz="1000" dirty="0"/>
            </a:br>
            <a:r>
              <a:rPr lang="en-US" sz="1000" b="0" i="1" dirty="0" err="1">
                <a:solidFill>
                  <a:srgbClr val="2A2A2A"/>
                </a:solidFill>
                <a:effectLst/>
              </a:rPr>
              <a:t>Squatina</a:t>
            </a:r>
            <a:r>
              <a:rPr lang="en-US" sz="1000" b="0" i="1" dirty="0">
                <a:solidFill>
                  <a:srgbClr val="2A2A2A"/>
                </a:solidFill>
                <a:effectLst/>
              </a:rPr>
              <a:t> </a:t>
            </a:r>
            <a:r>
              <a:rPr lang="en-US" sz="1000" b="0" i="0" dirty="0">
                <a:solidFill>
                  <a:srgbClr val="2A2A2A"/>
                </a:solidFill>
                <a:effectLst/>
              </a:rPr>
              <a:t>(</a:t>
            </a:r>
            <a:r>
              <a:rPr lang="en-US" sz="1000" b="0" i="0" dirty="0" err="1">
                <a:solidFill>
                  <a:srgbClr val="2A2A2A"/>
                </a:solidFill>
                <a:effectLst/>
              </a:rPr>
              <a:t>sp</a:t>
            </a:r>
            <a:r>
              <a:rPr lang="en-US" sz="1000" b="0" i="0" dirty="0">
                <a:solidFill>
                  <a:srgbClr val="2A2A2A"/>
                </a:solidFill>
                <a:effectLst/>
              </a:rPr>
              <a:t>)                         Angel shark                           1 tooth                       Westgate</a:t>
            </a:r>
            <a:br>
              <a:rPr lang="en-US" sz="1000" dirty="0"/>
            </a:br>
            <a:r>
              <a:rPr lang="en-US" sz="1000" b="0" i="1" dirty="0" err="1">
                <a:solidFill>
                  <a:srgbClr val="2A2A2A"/>
                </a:solidFill>
                <a:effectLst/>
              </a:rPr>
              <a:t>Squatina</a:t>
            </a:r>
            <a:r>
              <a:rPr lang="en-US" sz="1000" b="0" i="1" dirty="0">
                <a:solidFill>
                  <a:srgbClr val="2A2A2A"/>
                </a:solidFill>
                <a:effectLst/>
              </a:rPr>
              <a:t> prima                     </a:t>
            </a:r>
            <a:r>
              <a:rPr lang="en-US" sz="1000" b="0" i="0" dirty="0">
                <a:solidFill>
                  <a:srgbClr val="2A2A2A"/>
                </a:solidFill>
                <a:effectLst/>
              </a:rPr>
              <a:t>Angel Shark                           6 Teeth                       Parmley</a:t>
            </a:r>
            <a:br>
              <a:rPr lang="en-US" sz="1000" dirty="0"/>
            </a:br>
            <a:r>
              <a:rPr lang="en-US" sz="1000" b="0" i="1" dirty="0" err="1">
                <a:solidFill>
                  <a:srgbClr val="2A2A2A"/>
                </a:solidFill>
                <a:effectLst/>
              </a:rPr>
              <a:t>Striatolamia</a:t>
            </a:r>
            <a:r>
              <a:rPr lang="en-US" sz="1000" b="0" i="1" dirty="0">
                <a:solidFill>
                  <a:srgbClr val="2A2A2A"/>
                </a:solidFill>
                <a:effectLst/>
              </a:rPr>
              <a:t> </a:t>
            </a:r>
            <a:r>
              <a:rPr lang="en-US" sz="1000" b="0" i="1" dirty="0" err="1">
                <a:solidFill>
                  <a:srgbClr val="2A2A2A"/>
                </a:solidFill>
                <a:effectLst/>
              </a:rPr>
              <a:t>macrota</a:t>
            </a:r>
            <a:r>
              <a:rPr lang="en-US" sz="1000" b="0" i="1" dirty="0">
                <a:solidFill>
                  <a:srgbClr val="2A2A2A"/>
                </a:solidFill>
                <a:effectLst/>
              </a:rPr>
              <a:t>          </a:t>
            </a:r>
            <a:r>
              <a:rPr lang="en-US" sz="1000" b="0" i="0" dirty="0">
                <a:solidFill>
                  <a:srgbClr val="2A2A2A"/>
                </a:solidFill>
                <a:effectLst/>
              </a:rPr>
              <a:t>Sand Shark                             1 Tooth                       Parmley​</a:t>
            </a:r>
            <a:endParaRPr lang="en-US" sz="1000" dirty="0"/>
          </a:p>
        </p:txBody>
      </p:sp>
      <p:sp>
        <p:nvSpPr>
          <p:cNvPr id="8" name="TextBox 7">
            <a:extLst>
              <a:ext uri="{FF2B5EF4-FFF2-40B4-BE49-F238E27FC236}">
                <a16:creationId xmlns:a16="http://schemas.microsoft.com/office/drawing/2014/main" id="{9786A6F9-DBD7-4BCB-8B9E-7D91ADF03011}"/>
              </a:ext>
            </a:extLst>
          </p:cNvPr>
          <p:cNvSpPr txBox="1"/>
          <p:nvPr/>
        </p:nvSpPr>
        <p:spPr>
          <a:xfrm>
            <a:off x="1348042" y="497232"/>
            <a:ext cx="2388638" cy="646331"/>
          </a:xfrm>
          <a:prstGeom prst="rect">
            <a:avLst/>
          </a:prstGeom>
          <a:noFill/>
        </p:spPr>
        <p:txBody>
          <a:bodyPr wrap="square" rtlCol="0">
            <a:spAutoFit/>
          </a:bodyPr>
          <a:lstStyle/>
          <a:p>
            <a:r>
              <a:rPr lang="en-US" dirty="0"/>
              <a:t>Shark teeth reported in Central Georgia. </a:t>
            </a:r>
          </a:p>
        </p:txBody>
      </p:sp>
      <p:sp>
        <p:nvSpPr>
          <p:cNvPr id="10" name="TextBox 9">
            <a:extLst>
              <a:ext uri="{FF2B5EF4-FFF2-40B4-BE49-F238E27FC236}">
                <a16:creationId xmlns:a16="http://schemas.microsoft.com/office/drawing/2014/main" id="{6FA08503-44B8-458B-B84D-988663752025}"/>
              </a:ext>
            </a:extLst>
          </p:cNvPr>
          <p:cNvSpPr txBox="1"/>
          <p:nvPr/>
        </p:nvSpPr>
        <p:spPr>
          <a:xfrm>
            <a:off x="1380931" y="66345"/>
            <a:ext cx="5660955" cy="430887"/>
          </a:xfrm>
          <a:prstGeom prst="rect">
            <a:avLst/>
          </a:prstGeom>
          <a:noFill/>
        </p:spPr>
        <p:txBody>
          <a:bodyPr wrap="square">
            <a:spAutoFit/>
          </a:bodyPr>
          <a:lstStyle/>
          <a:p>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Georgia’s 34 to 35 million-year-old shark teeth. </a:t>
            </a:r>
            <a:endParaRPr lang="en-US" sz="2200" b="1" dirty="0"/>
          </a:p>
        </p:txBody>
      </p:sp>
      <p:pic>
        <p:nvPicPr>
          <p:cNvPr id="3074" name="Picture 2" descr="Picture">
            <a:extLst>
              <a:ext uri="{FF2B5EF4-FFF2-40B4-BE49-F238E27FC236}">
                <a16:creationId xmlns:a16="http://schemas.microsoft.com/office/drawing/2014/main" id="{A60C712B-BC96-4EBD-9534-44708E973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5960" y="3349684"/>
            <a:ext cx="2883041" cy="337252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2E497D1-E655-43C6-A919-CA1DB8556056}"/>
              </a:ext>
            </a:extLst>
          </p:cNvPr>
          <p:cNvSpPr txBox="1"/>
          <p:nvPr/>
        </p:nvSpPr>
        <p:spPr>
          <a:xfrm>
            <a:off x="4060186" y="608569"/>
            <a:ext cx="2915926" cy="2308324"/>
          </a:xfrm>
          <a:prstGeom prst="rect">
            <a:avLst/>
          </a:prstGeom>
          <a:noFill/>
        </p:spPr>
        <p:txBody>
          <a:bodyPr wrap="square">
            <a:spAutoFit/>
          </a:bodyPr>
          <a:lstStyle/>
          <a:p>
            <a:pPr algn="just"/>
            <a:r>
              <a:rPr lang="en-US" sz="1600" b="0" i="0" dirty="0">
                <a:solidFill>
                  <a:srgbClr val="2A2A2A"/>
                </a:solidFill>
                <a:effectLst/>
                <a:latin typeface="Calibri" panose="020F0502020204030204" pitchFamily="34" charset="0"/>
                <a:cs typeface="Calibri" panose="020F0502020204030204" pitchFamily="34" charset="0"/>
              </a:rPr>
              <a:t>Georgia’s Clinchfield Formation has produced more than 9,700 scientifically reported vertebrate fossils scattered among about 50+ species of sharks, bony fish, reptiles, marine mammals, terrestrial mammals &amp; one bird making it Georgia’s richest source of vertebrate material.</a:t>
            </a:r>
            <a:endParaRPr lang="en-US" sz="1600" dirty="0">
              <a:latin typeface="Calibri" panose="020F0502020204030204" pitchFamily="34" charset="0"/>
              <a:cs typeface="Calibri" panose="020F0502020204030204" pitchFamily="34" charset="0"/>
            </a:endParaRPr>
          </a:p>
        </p:txBody>
      </p:sp>
      <p:pic>
        <p:nvPicPr>
          <p:cNvPr id="17" name="Picture 16" descr="A drawing of a face&#10;&#10;Description automatically generated">
            <a:extLst>
              <a:ext uri="{FF2B5EF4-FFF2-40B4-BE49-F238E27FC236}">
                <a16:creationId xmlns:a16="http://schemas.microsoft.com/office/drawing/2014/main" id="{2F85D6E5-AE58-488B-B03A-706B773FC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60" y="240223"/>
            <a:ext cx="883397" cy="934118"/>
          </a:xfrm>
          <a:prstGeom prst="rect">
            <a:avLst/>
          </a:prstGeom>
        </p:spPr>
      </p:pic>
    </p:spTree>
    <p:extLst>
      <p:ext uri="{BB962C8B-B14F-4D97-AF65-F5344CB8AC3E}">
        <p14:creationId xmlns:p14="http://schemas.microsoft.com/office/powerpoint/2010/main" val="3370289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65425-1891-4609-ABA1-3DBF4D1F6278}"/>
              </a:ext>
            </a:extLst>
          </p:cNvPr>
          <p:cNvSpPr>
            <a:spLocks noGrp="1"/>
          </p:cNvSpPr>
          <p:nvPr>
            <p:ph type="title"/>
          </p:nvPr>
        </p:nvSpPr>
        <p:spPr>
          <a:xfrm>
            <a:off x="206716" y="181166"/>
            <a:ext cx="8868992" cy="752475"/>
          </a:xfrm>
        </p:spPr>
        <p:txBody>
          <a:bodyPr>
            <a:normAutofit/>
          </a:bodyPr>
          <a:lstStyle/>
          <a:p>
            <a:r>
              <a:rPr lang="en-US" sz="3600" b="1" i="1" dirty="0" err="1">
                <a:solidFill>
                  <a:srgbClr val="2A2A2A"/>
                </a:solidFill>
                <a:effectLst/>
                <a:latin typeface="Georgia" panose="02040502050405020303" pitchFamily="18" charset="0"/>
              </a:rPr>
              <a:t>Appalachiosaurus</a:t>
            </a:r>
            <a:r>
              <a:rPr lang="en-US" sz="3600" b="1" i="1" dirty="0">
                <a:solidFill>
                  <a:srgbClr val="2A2A2A"/>
                </a:solidFill>
                <a:effectLst/>
                <a:latin typeface="Georgia" panose="02040502050405020303" pitchFamily="18" charset="0"/>
              </a:rPr>
              <a:t> </a:t>
            </a:r>
            <a:r>
              <a:rPr lang="en-US" sz="3600" b="1" i="1" dirty="0" err="1">
                <a:solidFill>
                  <a:srgbClr val="2A2A2A"/>
                </a:solidFill>
                <a:effectLst/>
                <a:latin typeface="Georgia" panose="02040502050405020303" pitchFamily="18" charset="0"/>
              </a:rPr>
              <a:t>montgomeriensis</a:t>
            </a:r>
            <a:endParaRPr lang="en-US" sz="3600" dirty="0"/>
          </a:p>
        </p:txBody>
      </p:sp>
      <p:pic>
        <p:nvPicPr>
          <p:cNvPr id="3076" name="Picture 4" descr="Picture">
            <a:extLst>
              <a:ext uri="{FF2B5EF4-FFF2-40B4-BE49-F238E27FC236}">
                <a16:creationId xmlns:a16="http://schemas.microsoft.com/office/drawing/2014/main" id="{EF34B812-571E-4AC3-9096-6052DA717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9898" y="1315615"/>
            <a:ext cx="3766590" cy="51760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387CFE-D6CA-4B73-8110-EBA8962D8AE6}"/>
              </a:ext>
            </a:extLst>
          </p:cNvPr>
          <p:cNvSpPr txBox="1"/>
          <p:nvPr/>
        </p:nvSpPr>
        <p:spPr>
          <a:xfrm>
            <a:off x="8780106" y="6453201"/>
            <a:ext cx="2867608" cy="369332"/>
          </a:xfrm>
          <a:prstGeom prst="rect">
            <a:avLst/>
          </a:prstGeom>
          <a:noFill/>
        </p:spPr>
        <p:txBody>
          <a:bodyPr wrap="square" rtlCol="0">
            <a:spAutoFit/>
          </a:bodyPr>
          <a:lstStyle/>
          <a:p>
            <a:r>
              <a:rPr lang="en-US" dirty="0"/>
              <a:t>Artwork by Jordan Walker</a:t>
            </a:r>
          </a:p>
        </p:txBody>
      </p:sp>
      <p:sp>
        <p:nvSpPr>
          <p:cNvPr id="6" name="TextBox 5">
            <a:extLst>
              <a:ext uri="{FF2B5EF4-FFF2-40B4-BE49-F238E27FC236}">
                <a16:creationId xmlns:a16="http://schemas.microsoft.com/office/drawing/2014/main" id="{08A71E1E-9DD4-486F-9244-A0747ECE598F}"/>
              </a:ext>
            </a:extLst>
          </p:cNvPr>
          <p:cNvSpPr txBox="1"/>
          <p:nvPr/>
        </p:nvSpPr>
        <p:spPr>
          <a:xfrm>
            <a:off x="206716" y="940826"/>
            <a:ext cx="6539317" cy="1754326"/>
          </a:xfrm>
          <a:prstGeom prst="rect">
            <a:avLst/>
          </a:prstGeom>
          <a:noFill/>
        </p:spPr>
        <p:txBody>
          <a:bodyPr wrap="square">
            <a:spAutoFit/>
          </a:bodyPr>
          <a:lstStyle/>
          <a:p>
            <a:pPr algn="just"/>
            <a:r>
              <a:rPr lang="en-US" b="0" i="1" dirty="0" err="1">
                <a:solidFill>
                  <a:srgbClr val="2A2A2A"/>
                </a:solidFill>
                <a:effectLst/>
                <a:latin typeface="Calibri" panose="020F0502020204030204" pitchFamily="34" charset="0"/>
                <a:cs typeface="Calibri" panose="020F0502020204030204" pitchFamily="34" charset="0"/>
              </a:rPr>
              <a:t>Appalachiosaurus</a:t>
            </a:r>
            <a:r>
              <a:rPr lang="en-US" b="0" i="0" dirty="0">
                <a:solidFill>
                  <a:srgbClr val="2A2A2A"/>
                </a:solidFill>
                <a:effectLst/>
                <a:latin typeface="Calibri" panose="020F0502020204030204" pitchFamily="34" charset="0"/>
                <a:cs typeface="Calibri" panose="020F0502020204030204" pitchFamily="34" charset="0"/>
              </a:rPr>
              <a:t> lived 77 million years ago and evolved from a branch of the tyrannosaur group, it is older than </a:t>
            </a:r>
            <a:r>
              <a:rPr lang="en-US" b="0" i="1" dirty="0">
                <a:solidFill>
                  <a:srgbClr val="2A2A2A"/>
                </a:solidFill>
                <a:effectLst/>
                <a:latin typeface="Calibri" panose="020F0502020204030204" pitchFamily="34" charset="0"/>
                <a:cs typeface="Calibri" panose="020F0502020204030204" pitchFamily="34" charset="0"/>
              </a:rPr>
              <a:t>Tyrannosaurus rex</a:t>
            </a:r>
            <a:r>
              <a:rPr lang="en-US" b="0" i="0" dirty="0">
                <a:solidFill>
                  <a:srgbClr val="2A2A2A"/>
                </a:solidFill>
                <a:effectLst/>
                <a:latin typeface="Calibri" panose="020F0502020204030204" pitchFamily="34" charset="0"/>
                <a:cs typeface="Calibri" panose="020F0502020204030204" pitchFamily="34" charset="0"/>
              </a:rPr>
              <a:t>.  </a:t>
            </a:r>
          </a:p>
          <a:p>
            <a:pPr algn="just"/>
            <a:endParaRPr lang="en-US" dirty="0">
              <a:solidFill>
                <a:srgbClr val="2A2A2A"/>
              </a:solidFill>
              <a:latin typeface="Calibri" panose="020F0502020204030204" pitchFamily="34" charset="0"/>
              <a:cs typeface="Calibri" panose="020F0502020204030204" pitchFamily="34" charset="0"/>
            </a:endParaRPr>
          </a:p>
          <a:p>
            <a:pPr algn="just"/>
            <a:r>
              <a:rPr lang="en-US" b="0" i="0" dirty="0">
                <a:solidFill>
                  <a:srgbClr val="2A2A2A"/>
                </a:solidFill>
                <a:effectLst/>
                <a:latin typeface="Calibri" panose="020F0502020204030204" pitchFamily="34" charset="0"/>
                <a:cs typeface="Calibri" panose="020F0502020204030204" pitchFamily="34" charset="0"/>
              </a:rPr>
              <a:t>Fossils for members of the tyrannosaur family are unusual in the eastern United States as conditions which favored the preservation of land animals were decided rarer than in the west.</a:t>
            </a:r>
            <a:endParaRPr lang="en-US" dirty="0">
              <a:latin typeface="Calibri" panose="020F0502020204030204" pitchFamily="34" charset="0"/>
              <a:cs typeface="Calibri" panose="020F0502020204030204" pitchFamily="34" charset="0"/>
            </a:endParaRPr>
          </a:p>
        </p:txBody>
      </p:sp>
      <p:pic>
        <p:nvPicPr>
          <p:cNvPr id="7" name="Picture 6" descr="A close up of a dinosaur&#10;&#10;Description automatically generated">
            <a:extLst>
              <a:ext uri="{FF2B5EF4-FFF2-40B4-BE49-F238E27FC236}">
                <a16:creationId xmlns:a16="http://schemas.microsoft.com/office/drawing/2014/main" id="{2F83C78B-76C6-49EB-AF09-B70BE725A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22" y="3380119"/>
            <a:ext cx="7772172" cy="3168306"/>
          </a:xfrm>
          <a:prstGeom prst="rect">
            <a:avLst/>
          </a:prstGeom>
          <a:ln w="25400">
            <a:solidFill>
              <a:schemeClr val="tx1"/>
            </a:solidFill>
          </a:ln>
        </p:spPr>
      </p:pic>
      <p:pic>
        <p:nvPicPr>
          <p:cNvPr id="9" name="Picture 8" descr="A drawing of a face&#10;&#10;Description automatically generated">
            <a:extLst>
              <a:ext uri="{FF2B5EF4-FFF2-40B4-BE49-F238E27FC236}">
                <a16:creationId xmlns:a16="http://schemas.microsoft.com/office/drawing/2014/main" id="{5BEE4C10-FB1E-4931-AF3D-C41762F9C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2378" y="181166"/>
            <a:ext cx="882844" cy="933532"/>
          </a:xfrm>
          <a:prstGeom prst="rect">
            <a:avLst/>
          </a:prstGeom>
        </p:spPr>
      </p:pic>
    </p:spTree>
    <p:extLst>
      <p:ext uri="{BB962C8B-B14F-4D97-AF65-F5344CB8AC3E}">
        <p14:creationId xmlns:p14="http://schemas.microsoft.com/office/powerpoint/2010/main" val="851438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3250-8CF0-4551-9708-0A6C6C0507FF}"/>
              </a:ext>
            </a:extLst>
          </p:cNvPr>
          <p:cNvSpPr>
            <a:spLocks noGrp="1"/>
          </p:cNvSpPr>
          <p:nvPr>
            <p:ph type="title"/>
          </p:nvPr>
        </p:nvSpPr>
        <p:spPr>
          <a:xfrm>
            <a:off x="261256" y="156371"/>
            <a:ext cx="8031866" cy="768870"/>
          </a:xfrm>
          <a:ln w="25400">
            <a:solidFill>
              <a:schemeClr val="tx1"/>
            </a:solidFill>
          </a:ln>
        </p:spPr>
        <p:txBody>
          <a:bodyPr>
            <a:noAutofit/>
          </a:bodyPr>
          <a:lstStyle/>
          <a:p>
            <a:pPr algn="ctr"/>
            <a:r>
              <a:rPr lang="en-US" sz="3600" b="1" dirty="0"/>
              <a:t>100 Million Years of Sea Level Change </a:t>
            </a:r>
          </a:p>
        </p:txBody>
      </p:sp>
      <p:pic>
        <p:nvPicPr>
          <p:cNvPr id="5" name="Picture 4" descr="A close up of a map&#10;&#10;Description automatically generated">
            <a:extLst>
              <a:ext uri="{FF2B5EF4-FFF2-40B4-BE49-F238E27FC236}">
                <a16:creationId xmlns:a16="http://schemas.microsoft.com/office/drawing/2014/main" id="{AF8EB84D-7585-4D8A-B524-D53D8D9B6814}"/>
              </a:ext>
            </a:extLst>
          </p:cNvPr>
          <p:cNvPicPr>
            <a:picLocks noChangeAspect="1"/>
          </p:cNvPicPr>
          <p:nvPr/>
        </p:nvPicPr>
        <p:blipFill rotWithShape="1">
          <a:blip r:embed="rId2">
            <a:extLst>
              <a:ext uri="{28A0092B-C50C-407E-A947-70E740481C1C}">
                <a14:useLocalDpi xmlns:a14="http://schemas.microsoft.com/office/drawing/2010/main" val="0"/>
              </a:ext>
            </a:extLst>
          </a:blip>
          <a:srcRect b="12867"/>
          <a:stretch/>
        </p:blipFill>
        <p:spPr>
          <a:xfrm>
            <a:off x="8381812" y="156371"/>
            <a:ext cx="3641703" cy="6534438"/>
          </a:xfrm>
          <a:prstGeom prst="rect">
            <a:avLst/>
          </a:prstGeom>
          <a:ln w="25400">
            <a:solidFill>
              <a:schemeClr val="tx1"/>
            </a:solidFill>
          </a:ln>
        </p:spPr>
      </p:pic>
      <p:sp>
        <p:nvSpPr>
          <p:cNvPr id="8" name="TextBox 7">
            <a:extLst>
              <a:ext uri="{FF2B5EF4-FFF2-40B4-BE49-F238E27FC236}">
                <a16:creationId xmlns:a16="http://schemas.microsoft.com/office/drawing/2014/main" id="{6941EF29-926E-41FB-8612-6F0B367E0468}"/>
              </a:ext>
            </a:extLst>
          </p:cNvPr>
          <p:cNvSpPr txBox="1"/>
          <p:nvPr/>
        </p:nvSpPr>
        <p:spPr>
          <a:xfrm>
            <a:off x="261255" y="1133514"/>
            <a:ext cx="8031867" cy="2431435"/>
          </a:xfrm>
          <a:prstGeom prst="rect">
            <a:avLst/>
          </a:prstGeom>
          <a:noFill/>
        </p:spPr>
        <p:txBody>
          <a:bodyPr wrap="square" rtlCol="0">
            <a:spAutoFit/>
          </a:bodyPr>
          <a:lstStyle/>
          <a:p>
            <a:r>
              <a:rPr lang="en-US" dirty="0"/>
              <a:t>Sea levels are driven by global temperatures.</a:t>
            </a:r>
          </a:p>
          <a:p>
            <a:pPr marL="285750" indent="-285750">
              <a:buFont typeface="Arial" panose="020B0604020202020204" pitchFamily="34" charset="0"/>
              <a:buChar char="•"/>
            </a:pPr>
            <a:r>
              <a:rPr lang="en-US" dirty="0"/>
              <a:t>Warm Earth, little water held as glacial ice = High sea levels.</a:t>
            </a:r>
          </a:p>
          <a:p>
            <a:pPr marL="285750" indent="-285750">
              <a:buFont typeface="Arial" panose="020B0604020202020204" pitchFamily="34" charset="0"/>
              <a:buChar char="•"/>
            </a:pPr>
            <a:r>
              <a:rPr lang="en-US" dirty="0"/>
              <a:t>Cool Earth, lots of water held in glacial ice = Low sea levels.  </a:t>
            </a:r>
          </a:p>
          <a:p>
            <a:endParaRPr lang="en-US" sz="800" dirty="0"/>
          </a:p>
          <a:p>
            <a:r>
              <a:rPr lang="en-US" dirty="0"/>
              <a:t>Over the last 100 million years sea levels have tended to be high. </a:t>
            </a:r>
          </a:p>
          <a:p>
            <a:pPr marL="285750" indent="-285750">
              <a:buFont typeface="Arial" panose="020B0604020202020204" pitchFamily="34" charset="0"/>
              <a:buChar char="•"/>
            </a:pPr>
            <a:r>
              <a:rPr lang="en-US" dirty="0"/>
              <a:t>About 40 million years ago Antarctica broke off from South America and slowly moved into its current position. </a:t>
            </a:r>
          </a:p>
          <a:p>
            <a:pPr marL="285750" indent="-285750">
              <a:buFont typeface="Arial" panose="020B0604020202020204" pitchFamily="34" charset="0"/>
              <a:buChar char="•"/>
            </a:pPr>
            <a:r>
              <a:rPr lang="en-US" dirty="0"/>
              <a:t>By 25 to 30 million years ago the cold Circumpolar Current became established around Antarctica trapping the cold and triggering large ice sheets &amp; glaciers.</a:t>
            </a:r>
          </a:p>
        </p:txBody>
      </p:sp>
      <p:sp>
        <p:nvSpPr>
          <p:cNvPr id="10" name="TextBox 9">
            <a:extLst>
              <a:ext uri="{FF2B5EF4-FFF2-40B4-BE49-F238E27FC236}">
                <a16:creationId xmlns:a16="http://schemas.microsoft.com/office/drawing/2014/main" id="{744036B1-B3C5-4C1A-9EE4-1CDC841D7030}"/>
              </a:ext>
            </a:extLst>
          </p:cNvPr>
          <p:cNvSpPr txBox="1"/>
          <p:nvPr/>
        </p:nvSpPr>
        <p:spPr>
          <a:xfrm>
            <a:off x="4270159" y="3773222"/>
            <a:ext cx="4118674" cy="2862322"/>
          </a:xfrm>
          <a:prstGeom prst="rect">
            <a:avLst/>
          </a:prstGeom>
          <a:noFill/>
        </p:spPr>
        <p:txBody>
          <a:bodyPr wrap="square" rtlCol="0">
            <a:spAutoFit/>
          </a:bodyPr>
          <a:lstStyle/>
          <a:p>
            <a:pPr algn="just"/>
            <a:r>
              <a:rPr lang="en-US" b="1" i="1" dirty="0"/>
              <a:t>Zero at top &amp; vertical red line shows modern sea levels. </a:t>
            </a:r>
          </a:p>
          <a:p>
            <a:pPr algn="just"/>
            <a:r>
              <a:rPr lang="en-US" b="1" i="1" dirty="0"/>
              <a:t>To the right of the zero shows high stands above modern levels. </a:t>
            </a:r>
          </a:p>
          <a:p>
            <a:pPr algn="just"/>
            <a:endParaRPr lang="en-US" b="1" i="1" dirty="0"/>
          </a:p>
          <a:p>
            <a:pPr algn="just"/>
            <a:endParaRPr lang="en-US" b="1" i="1" dirty="0"/>
          </a:p>
          <a:p>
            <a:pPr algn="just"/>
            <a:r>
              <a:rPr lang="en-US" b="1" i="1" dirty="0"/>
              <a:t>To the left of the red line is low stands, below modern levels. At top of graph shows the last 10 million years where levels fluctuated quickly &amp; dramatically</a:t>
            </a:r>
          </a:p>
        </p:txBody>
      </p:sp>
      <p:sp>
        <p:nvSpPr>
          <p:cNvPr id="6" name="Arrow: Right 5">
            <a:extLst>
              <a:ext uri="{FF2B5EF4-FFF2-40B4-BE49-F238E27FC236}">
                <a16:creationId xmlns:a16="http://schemas.microsoft.com/office/drawing/2014/main" id="{1B00C19B-3B2B-43D0-8A7A-57E6FD388572}"/>
              </a:ext>
            </a:extLst>
          </p:cNvPr>
          <p:cNvSpPr/>
          <p:nvPr/>
        </p:nvSpPr>
        <p:spPr>
          <a:xfrm>
            <a:off x="4375464" y="4950724"/>
            <a:ext cx="4006348" cy="423557"/>
          </a:xfrm>
          <a:prstGeom prst="rightArrow">
            <a:avLst/>
          </a:prstGeom>
          <a:solidFill>
            <a:schemeClr val="accent4">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sitting, orange, table, blue&#10;&#10;Description automatically generated">
            <a:extLst>
              <a:ext uri="{FF2B5EF4-FFF2-40B4-BE49-F238E27FC236}">
                <a16:creationId xmlns:a16="http://schemas.microsoft.com/office/drawing/2014/main" id="{81234023-CA63-4708-AFDB-C64C00892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89" y="3634198"/>
            <a:ext cx="3085378" cy="3056611"/>
          </a:xfrm>
          <a:prstGeom prst="rect">
            <a:avLst/>
          </a:prstGeom>
        </p:spPr>
      </p:pic>
      <p:pic>
        <p:nvPicPr>
          <p:cNvPr id="12" name="Picture 11" descr="A drawing of a face&#10;&#10;Description automatically generated">
            <a:extLst>
              <a:ext uri="{FF2B5EF4-FFF2-40B4-BE49-F238E27FC236}">
                <a16:creationId xmlns:a16="http://schemas.microsoft.com/office/drawing/2014/main" id="{EBDDD015-23B9-45B5-A913-90EE536EB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494" y="1064265"/>
            <a:ext cx="1110293" cy="1174043"/>
          </a:xfrm>
          <a:prstGeom prst="rect">
            <a:avLst/>
          </a:prstGeom>
        </p:spPr>
      </p:pic>
    </p:spTree>
    <p:extLst>
      <p:ext uri="{BB962C8B-B14F-4D97-AF65-F5344CB8AC3E}">
        <p14:creationId xmlns:p14="http://schemas.microsoft.com/office/powerpoint/2010/main" val="2017128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7C8D-64A8-48AC-9ED4-59EFA7A5E85F}"/>
              </a:ext>
            </a:extLst>
          </p:cNvPr>
          <p:cNvSpPr>
            <a:spLocks noGrp="1"/>
          </p:cNvSpPr>
          <p:nvPr>
            <p:ph type="title"/>
          </p:nvPr>
        </p:nvSpPr>
        <p:spPr>
          <a:xfrm>
            <a:off x="248575" y="129688"/>
            <a:ext cx="6168029" cy="959822"/>
          </a:xfrm>
        </p:spPr>
        <p:txBody>
          <a:bodyPr>
            <a:noAutofit/>
          </a:bodyPr>
          <a:lstStyle/>
          <a:p>
            <a:r>
              <a:rPr lang="en-US" sz="3200" b="1" dirty="0">
                <a:latin typeface="+mn-lt"/>
              </a:rPr>
              <a:t>Sea level Change </a:t>
            </a:r>
            <a:br>
              <a:rPr lang="en-US" sz="3200" b="1" dirty="0">
                <a:latin typeface="+mn-lt"/>
              </a:rPr>
            </a:br>
            <a:r>
              <a:rPr lang="en-US" sz="3200" b="1" dirty="0">
                <a:latin typeface="+mn-lt"/>
              </a:rPr>
              <a:t>over the last 10 million years</a:t>
            </a:r>
          </a:p>
        </p:txBody>
      </p:sp>
      <p:pic>
        <p:nvPicPr>
          <p:cNvPr id="6" name="Picture 5" descr="A screenshot of a cell phone&#10;&#10;Description automatically generated">
            <a:extLst>
              <a:ext uri="{FF2B5EF4-FFF2-40B4-BE49-F238E27FC236}">
                <a16:creationId xmlns:a16="http://schemas.microsoft.com/office/drawing/2014/main" id="{C8BF9153-1AED-4E4D-B54D-8950DEB63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421" y="102583"/>
            <a:ext cx="5542386" cy="6650863"/>
          </a:xfrm>
          <a:prstGeom prst="rect">
            <a:avLst/>
          </a:prstGeom>
        </p:spPr>
      </p:pic>
      <p:pic>
        <p:nvPicPr>
          <p:cNvPr id="10" name="Picture 9" descr="Water next to the ocean&#10;&#10;Description automatically generated">
            <a:extLst>
              <a:ext uri="{FF2B5EF4-FFF2-40B4-BE49-F238E27FC236}">
                <a16:creationId xmlns:a16="http://schemas.microsoft.com/office/drawing/2014/main" id="{A952335B-7E3B-4C1C-B681-FC6AE1311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63" y="2198152"/>
            <a:ext cx="4383662" cy="4428854"/>
          </a:xfrm>
          <a:prstGeom prst="rect">
            <a:avLst/>
          </a:prstGeom>
          <a:ln w="25400">
            <a:solidFill>
              <a:schemeClr val="tx1"/>
            </a:solidFill>
          </a:ln>
        </p:spPr>
      </p:pic>
      <p:sp>
        <p:nvSpPr>
          <p:cNvPr id="12" name="TextBox 11">
            <a:extLst>
              <a:ext uri="{FF2B5EF4-FFF2-40B4-BE49-F238E27FC236}">
                <a16:creationId xmlns:a16="http://schemas.microsoft.com/office/drawing/2014/main" id="{DEA6BCF7-B3C3-4874-B9FA-4C263D73F95E}"/>
              </a:ext>
            </a:extLst>
          </p:cNvPr>
          <p:cNvSpPr txBox="1"/>
          <p:nvPr/>
        </p:nvSpPr>
        <p:spPr>
          <a:xfrm>
            <a:off x="4537725" y="2080532"/>
            <a:ext cx="2219294" cy="34778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North &amp; South polar ice sheets increased.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Sea levels plummeted.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Glaciers began to grow &amp; retreat in a repetitive cycle.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cycle that continues today.</a:t>
            </a:r>
          </a:p>
        </p:txBody>
      </p:sp>
      <p:pic>
        <p:nvPicPr>
          <p:cNvPr id="14" name="Picture 13" descr="A drawing of a face&#10;&#10;Description automatically generated">
            <a:extLst>
              <a:ext uri="{FF2B5EF4-FFF2-40B4-BE49-F238E27FC236}">
                <a16:creationId xmlns:a16="http://schemas.microsoft.com/office/drawing/2014/main" id="{0F6D013C-FAAD-486E-A0CC-F27712646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79" y="1110355"/>
            <a:ext cx="907706" cy="959823"/>
          </a:xfrm>
          <a:prstGeom prst="rect">
            <a:avLst/>
          </a:prstGeom>
        </p:spPr>
      </p:pic>
      <p:sp>
        <p:nvSpPr>
          <p:cNvPr id="8" name="TextBox 7">
            <a:extLst>
              <a:ext uri="{FF2B5EF4-FFF2-40B4-BE49-F238E27FC236}">
                <a16:creationId xmlns:a16="http://schemas.microsoft.com/office/drawing/2014/main" id="{5ACC0E7D-020E-46B7-8F86-D71BAAD8E16A}"/>
              </a:ext>
            </a:extLst>
          </p:cNvPr>
          <p:cNvSpPr txBox="1"/>
          <p:nvPr/>
        </p:nvSpPr>
        <p:spPr>
          <a:xfrm>
            <a:off x="1748901" y="1372646"/>
            <a:ext cx="50081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By 10 million years ago the cold of Antarctica began to cool the globe. </a:t>
            </a:r>
          </a:p>
        </p:txBody>
      </p:sp>
    </p:spTree>
    <p:extLst>
      <p:ext uri="{BB962C8B-B14F-4D97-AF65-F5344CB8AC3E}">
        <p14:creationId xmlns:p14="http://schemas.microsoft.com/office/powerpoint/2010/main" val="4076543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othing, indoor&#10;&#10;Description generated with high confidence">
            <a:extLst>
              <a:ext uri="{FF2B5EF4-FFF2-40B4-BE49-F238E27FC236}">
                <a16:creationId xmlns:a16="http://schemas.microsoft.com/office/drawing/2014/main" id="{7C30BB20-3DB6-4224-AE32-724036B74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25" y="113145"/>
            <a:ext cx="3122709" cy="4658880"/>
          </a:xfrm>
          <a:prstGeom prst="rect">
            <a:avLst/>
          </a:prstGeom>
          <a:ln w="25400">
            <a:solidFill>
              <a:schemeClr val="tx1"/>
            </a:solidFill>
          </a:ln>
        </p:spPr>
      </p:pic>
      <p:pic>
        <p:nvPicPr>
          <p:cNvPr id="11" name="Picture 10" descr="A picture containing animal, elephant, water, grass&#10;&#10;Description generated with high confidence">
            <a:extLst>
              <a:ext uri="{FF2B5EF4-FFF2-40B4-BE49-F238E27FC236}">
                <a16:creationId xmlns:a16="http://schemas.microsoft.com/office/drawing/2014/main" id="{22C0BEE8-B2D4-4C84-AE9D-AD7651800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512" y="113145"/>
            <a:ext cx="2629964" cy="1964150"/>
          </a:xfrm>
          <a:prstGeom prst="rect">
            <a:avLst/>
          </a:prstGeom>
          <a:ln w="25400">
            <a:solidFill>
              <a:schemeClr val="tx1"/>
            </a:solidFill>
          </a:ln>
        </p:spPr>
      </p:pic>
      <p:pic>
        <p:nvPicPr>
          <p:cNvPr id="13" name="Picture 12" descr="A picture containing outdoor, animal, water, bird&#10;&#10;Description generated with very high confidence">
            <a:extLst>
              <a:ext uri="{FF2B5EF4-FFF2-40B4-BE49-F238E27FC236}">
                <a16:creationId xmlns:a16="http://schemas.microsoft.com/office/drawing/2014/main" id="{0DB640F7-29BD-42D7-BB97-D2BE22C57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4339" y="983846"/>
            <a:ext cx="3354635" cy="2330731"/>
          </a:xfrm>
          <a:prstGeom prst="rect">
            <a:avLst/>
          </a:prstGeom>
          <a:ln w="25400">
            <a:solidFill>
              <a:schemeClr val="tx1"/>
            </a:solidFill>
          </a:ln>
        </p:spPr>
      </p:pic>
      <p:pic>
        <p:nvPicPr>
          <p:cNvPr id="15" name="Picture 14" descr="A close up of an animal&#10;&#10;Description generated with very high confidence">
            <a:extLst>
              <a:ext uri="{FF2B5EF4-FFF2-40B4-BE49-F238E27FC236}">
                <a16:creationId xmlns:a16="http://schemas.microsoft.com/office/drawing/2014/main" id="{99C7B1B8-76C3-4B41-95E3-B8588E5556FE}"/>
              </a:ext>
            </a:extLst>
          </p:cNvPr>
          <p:cNvPicPr>
            <a:picLocks noChangeAspect="1"/>
          </p:cNvPicPr>
          <p:nvPr/>
        </p:nvPicPr>
        <p:blipFill rotWithShape="1">
          <a:blip r:embed="rId5">
            <a:extLst>
              <a:ext uri="{28A0092B-C50C-407E-A947-70E740481C1C}">
                <a14:useLocalDpi xmlns:a14="http://schemas.microsoft.com/office/drawing/2010/main" val="0"/>
              </a:ext>
            </a:extLst>
          </a:blip>
          <a:srcRect t="18790"/>
          <a:stretch/>
        </p:blipFill>
        <p:spPr>
          <a:xfrm>
            <a:off x="8123114" y="3441168"/>
            <a:ext cx="3180311" cy="1667703"/>
          </a:xfrm>
          <a:prstGeom prst="rect">
            <a:avLst/>
          </a:prstGeom>
          <a:solidFill>
            <a:schemeClr val="bg1">
              <a:lumMod val="85000"/>
            </a:schemeClr>
          </a:solidFill>
          <a:ln w="25400">
            <a:solidFill>
              <a:schemeClr val="tx1"/>
            </a:solidFill>
          </a:ln>
        </p:spPr>
      </p:pic>
      <p:pic>
        <p:nvPicPr>
          <p:cNvPr id="17" name="Picture 16">
            <a:extLst>
              <a:ext uri="{FF2B5EF4-FFF2-40B4-BE49-F238E27FC236}">
                <a16:creationId xmlns:a16="http://schemas.microsoft.com/office/drawing/2014/main" id="{821B173D-8622-4317-BD11-BF54C52CA0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959" y="1095220"/>
            <a:ext cx="1188155" cy="1335006"/>
          </a:xfrm>
          <a:prstGeom prst="rect">
            <a:avLst/>
          </a:prstGeom>
        </p:spPr>
      </p:pic>
      <p:sp>
        <p:nvSpPr>
          <p:cNvPr id="19" name="TextBox 18">
            <a:extLst>
              <a:ext uri="{FF2B5EF4-FFF2-40B4-BE49-F238E27FC236}">
                <a16:creationId xmlns:a16="http://schemas.microsoft.com/office/drawing/2014/main" id="{AF76FFE8-855C-43FB-9BA0-26A4EBA1B1B1}"/>
              </a:ext>
            </a:extLst>
          </p:cNvPr>
          <p:cNvSpPr txBox="1"/>
          <p:nvPr/>
        </p:nvSpPr>
        <p:spPr>
          <a:xfrm>
            <a:off x="6126654" y="87913"/>
            <a:ext cx="5792320" cy="800219"/>
          </a:xfrm>
          <a:prstGeom prst="rect">
            <a:avLst/>
          </a:prstGeom>
          <a:noFill/>
          <a:ln w="25400">
            <a:solidFill>
              <a:schemeClr val="dk1"/>
            </a:solidFill>
          </a:ln>
        </p:spPr>
        <p:txBody>
          <a:bodyPr wrap="square" rtlCol="0">
            <a:spAutoFit/>
          </a:bodyPr>
          <a:lstStyle/>
          <a:p>
            <a:pPr algn="ctr"/>
            <a:r>
              <a:rPr lang="en-US" sz="2800" b="1" dirty="0">
                <a:latin typeface="Calibri" panose="020F0502020204030204" pitchFamily="34" charset="0"/>
                <a:cs typeface="Calibri" panose="020F0502020204030204" pitchFamily="34" charset="0"/>
              </a:rPr>
              <a:t>About 50 Million Years Ago </a:t>
            </a:r>
          </a:p>
          <a:p>
            <a:pPr algn="ctr"/>
            <a:r>
              <a:rPr lang="en-US" b="1" dirty="0">
                <a:latin typeface="Calibri" panose="020F0502020204030204" pitchFamily="34" charset="0"/>
                <a:cs typeface="Calibri" panose="020F0502020204030204" pitchFamily="34" charset="0"/>
              </a:rPr>
              <a:t>Whales Returned to the Sea &amp; the </a:t>
            </a:r>
            <a:r>
              <a:rPr lang="en-US" b="1" dirty="0" err="1">
                <a:latin typeface="Calibri" panose="020F0502020204030204" pitchFamily="34" charset="0"/>
                <a:cs typeface="Calibri" panose="020F0502020204030204" pitchFamily="34" charset="0"/>
              </a:rPr>
              <a:t>Protowhales</a:t>
            </a:r>
            <a:r>
              <a:rPr lang="en-US" b="1" dirty="0">
                <a:latin typeface="Calibri" panose="020F0502020204030204" pitchFamily="34" charset="0"/>
                <a:cs typeface="Calibri" panose="020F0502020204030204" pitchFamily="34" charset="0"/>
              </a:rPr>
              <a:t> Emerged</a:t>
            </a:r>
          </a:p>
        </p:txBody>
      </p:sp>
      <p:sp>
        <p:nvSpPr>
          <p:cNvPr id="21" name="TextBox 20">
            <a:extLst>
              <a:ext uri="{FF2B5EF4-FFF2-40B4-BE49-F238E27FC236}">
                <a16:creationId xmlns:a16="http://schemas.microsoft.com/office/drawing/2014/main" id="{8C50A087-FB79-4BE0-BC46-703FC5802172}"/>
              </a:ext>
            </a:extLst>
          </p:cNvPr>
          <p:cNvSpPr txBox="1"/>
          <p:nvPr/>
        </p:nvSpPr>
        <p:spPr>
          <a:xfrm flipH="1">
            <a:off x="136036" y="5255054"/>
            <a:ext cx="5233632" cy="1477328"/>
          </a:xfrm>
          <a:prstGeom prst="rect">
            <a:avLst/>
          </a:prstGeom>
          <a:noFill/>
          <a:ln w="25400">
            <a:solidFill>
              <a:schemeClr val="dk1"/>
            </a:solidFill>
          </a:ln>
        </p:spPr>
        <p:txBody>
          <a:bodyPr wrap="square" rtlCol="0">
            <a:spAutoFit/>
          </a:bodyPr>
          <a:lstStyle/>
          <a:p>
            <a:r>
              <a:rPr lang="en-US" dirty="0">
                <a:latin typeface="Calibri" panose="020F0502020204030204" pitchFamily="34" charset="0"/>
                <a:cs typeface="Calibri" panose="020F0502020204030204" pitchFamily="34" charset="0"/>
              </a:rPr>
              <a:t>The evolution of whales possibly began with </a:t>
            </a:r>
            <a:r>
              <a:rPr lang="en-US" i="1" dirty="0" err="1">
                <a:latin typeface="Calibri" panose="020F0502020204030204" pitchFamily="34" charset="0"/>
                <a:cs typeface="Calibri" panose="020F0502020204030204" pitchFamily="34" charset="0"/>
              </a:rPr>
              <a:t>Indohyus</a:t>
            </a:r>
            <a:r>
              <a:rPr lang="en-US" dirty="0">
                <a:latin typeface="Calibri" panose="020F0502020204030204" pitchFamily="34" charset="0"/>
                <a:cs typeface="Calibri" panose="020F0502020204030204" pitchFamily="34" charset="0"/>
              </a:rPr>
              <a:t> </a:t>
            </a:r>
          </a:p>
          <a:p>
            <a:pPr algn="just"/>
            <a:r>
              <a:rPr lang="en-US" dirty="0">
                <a:latin typeface="Calibri" panose="020F0502020204030204" pitchFamily="34" charset="0"/>
                <a:cs typeface="Calibri" panose="020F0502020204030204" pitchFamily="34" charset="0"/>
              </a:rPr>
              <a:t>which like modern hippos was a herbivore that fed on land but felt safest in the water. This raccoon sized animal that possessed the characteristic &amp; distinct ear bone structure seen in all modern whales.</a:t>
            </a:r>
          </a:p>
        </p:txBody>
      </p:sp>
      <p:sp>
        <p:nvSpPr>
          <p:cNvPr id="23" name="TextBox 22">
            <a:extLst>
              <a:ext uri="{FF2B5EF4-FFF2-40B4-BE49-F238E27FC236}">
                <a16:creationId xmlns:a16="http://schemas.microsoft.com/office/drawing/2014/main" id="{4CF63727-25C2-4450-A4C1-B466E0B0A19C}"/>
              </a:ext>
            </a:extLst>
          </p:cNvPr>
          <p:cNvSpPr txBox="1"/>
          <p:nvPr/>
        </p:nvSpPr>
        <p:spPr>
          <a:xfrm>
            <a:off x="5554493" y="5255054"/>
            <a:ext cx="6472803" cy="1477328"/>
          </a:xfrm>
          <a:prstGeom prst="rect">
            <a:avLst/>
          </a:prstGeom>
          <a:noFill/>
          <a:ln w="25400">
            <a:solidFill>
              <a:schemeClr val="dk1"/>
            </a:solidFill>
          </a:ln>
        </p:spPr>
        <p:txBody>
          <a:bodyPr wrap="square" rtlCol="0">
            <a:spAutoFit/>
          </a:bodyPr>
          <a:lstStyle/>
          <a:p>
            <a:pPr algn="just"/>
            <a:r>
              <a:rPr lang="en-US" dirty="0">
                <a:latin typeface="Calibri" panose="020F0502020204030204" pitchFamily="34" charset="0"/>
                <a:cs typeface="Calibri" panose="020F0502020204030204" pitchFamily="34" charset="0"/>
              </a:rPr>
              <a:t>This return to the sea happened on the shores of the extinct Tethys Ocean. The </a:t>
            </a:r>
            <a:r>
              <a:rPr lang="en-US" dirty="0" err="1">
                <a:latin typeface="Calibri" panose="020F0502020204030204" pitchFamily="34" charset="0"/>
                <a:cs typeface="Calibri" panose="020F0502020204030204" pitchFamily="34" charset="0"/>
              </a:rPr>
              <a:t>protowhales</a:t>
            </a:r>
            <a:r>
              <a:rPr lang="en-US" dirty="0">
                <a:latin typeface="Calibri" panose="020F0502020204030204" pitchFamily="34" charset="0"/>
                <a:cs typeface="Calibri" panose="020F0502020204030204" pitchFamily="34" charset="0"/>
              </a:rPr>
              <a:t>, which were whales which swam with their legs, were diverse, but they were all carnivores. However, they too possessed that same distinct ear bone structure see in </a:t>
            </a:r>
            <a:r>
              <a:rPr lang="en-US" i="1" dirty="0" err="1">
                <a:latin typeface="Calibri" panose="020F0502020204030204" pitchFamily="34" charset="0"/>
                <a:cs typeface="Calibri" panose="020F0502020204030204" pitchFamily="34" charset="0"/>
              </a:rPr>
              <a:t>Indohyus</a:t>
            </a:r>
            <a:r>
              <a:rPr lang="en-US" dirty="0">
                <a:latin typeface="Calibri" panose="020F0502020204030204" pitchFamily="34" charset="0"/>
                <a:cs typeface="Calibri" panose="020F0502020204030204" pitchFamily="34" charset="0"/>
              </a:rPr>
              <a:t> &amp; modern whales.</a:t>
            </a:r>
          </a:p>
        </p:txBody>
      </p:sp>
      <p:pic>
        <p:nvPicPr>
          <p:cNvPr id="25" name="Picture 24" descr="A picture containing animal, large, monitor, water&#10;&#10;Description generated with high confidence">
            <a:extLst>
              <a:ext uri="{FF2B5EF4-FFF2-40B4-BE49-F238E27FC236}">
                <a16:creationId xmlns:a16="http://schemas.microsoft.com/office/drawing/2014/main" id="{69966098-0EFA-4CEC-A5BA-DD1A09B79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6873" y="2223478"/>
            <a:ext cx="3180310" cy="2900443"/>
          </a:xfrm>
          <a:prstGeom prst="rect">
            <a:avLst/>
          </a:prstGeom>
          <a:ln w="25400">
            <a:solidFill>
              <a:schemeClr val="dk1"/>
            </a:solidFill>
          </a:ln>
        </p:spPr>
      </p:pic>
    </p:spTree>
    <p:extLst>
      <p:ext uri="{BB962C8B-B14F-4D97-AF65-F5344CB8AC3E}">
        <p14:creationId xmlns:p14="http://schemas.microsoft.com/office/powerpoint/2010/main" val="31294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783CB0-C33C-4274-BCB3-12C5C1838A47}"/>
              </a:ext>
            </a:extLst>
          </p:cNvPr>
          <p:cNvPicPr>
            <a:picLocks noChangeAspect="1"/>
          </p:cNvPicPr>
          <p:nvPr/>
        </p:nvPicPr>
        <p:blipFill>
          <a:blip r:embed="rId2"/>
          <a:stretch>
            <a:fillRect/>
          </a:stretch>
        </p:blipFill>
        <p:spPr>
          <a:xfrm>
            <a:off x="209940" y="4476749"/>
            <a:ext cx="5636383" cy="2151704"/>
          </a:xfrm>
          <a:prstGeom prst="rect">
            <a:avLst/>
          </a:prstGeom>
          <a:ln w="25400">
            <a:solidFill>
              <a:schemeClr val="tx1"/>
            </a:solidFill>
          </a:ln>
        </p:spPr>
      </p:pic>
      <p:sp>
        <p:nvSpPr>
          <p:cNvPr id="4" name="TextBox 3">
            <a:extLst>
              <a:ext uri="{FF2B5EF4-FFF2-40B4-BE49-F238E27FC236}">
                <a16:creationId xmlns:a16="http://schemas.microsoft.com/office/drawing/2014/main" id="{FC055370-3361-4023-9D88-F9492D2BB226}"/>
              </a:ext>
            </a:extLst>
          </p:cNvPr>
          <p:cNvSpPr txBox="1"/>
          <p:nvPr/>
        </p:nvSpPr>
        <p:spPr>
          <a:xfrm>
            <a:off x="209940" y="24013"/>
            <a:ext cx="5886060" cy="707886"/>
          </a:xfrm>
          <a:prstGeom prst="rect">
            <a:avLst/>
          </a:prstGeom>
          <a:noFill/>
        </p:spPr>
        <p:txBody>
          <a:bodyPr wrap="square" rtlCol="0">
            <a:spAutoFit/>
          </a:bodyPr>
          <a:lstStyle/>
          <a:p>
            <a:r>
              <a:rPr lang="en-US" sz="4000" b="1" dirty="0"/>
              <a:t>Southeastern </a:t>
            </a:r>
            <a:r>
              <a:rPr lang="en-US" sz="4000" b="1" dirty="0" err="1"/>
              <a:t>Protowhales</a:t>
            </a:r>
            <a:endParaRPr lang="en-US" sz="4000" b="1" dirty="0"/>
          </a:p>
        </p:txBody>
      </p:sp>
      <p:sp>
        <p:nvSpPr>
          <p:cNvPr id="6" name="TextBox 5">
            <a:extLst>
              <a:ext uri="{FF2B5EF4-FFF2-40B4-BE49-F238E27FC236}">
                <a16:creationId xmlns:a16="http://schemas.microsoft.com/office/drawing/2014/main" id="{1D8B2BF7-B6EB-4E12-A2F8-3D2FBB203480}"/>
              </a:ext>
            </a:extLst>
          </p:cNvPr>
          <p:cNvSpPr txBox="1"/>
          <p:nvPr/>
        </p:nvSpPr>
        <p:spPr>
          <a:xfrm>
            <a:off x="209940" y="718411"/>
            <a:ext cx="7037166" cy="3631763"/>
          </a:xfrm>
          <a:prstGeom prst="rect">
            <a:avLst/>
          </a:prstGeom>
          <a:noFill/>
        </p:spPr>
        <p:txBody>
          <a:bodyPr wrap="square" rtlCol="0">
            <a:spAutoFit/>
          </a:bodyPr>
          <a:lstStyle/>
          <a:p>
            <a:pPr lvl="0" algn="just">
              <a:defRPr/>
            </a:pPr>
            <a:r>
              <a:rPr lang="en-US" dirty="0"/>
              <a:t>For 10 million years the </a:t>
            </a:r>
            <a:r>
              <a:rPr lang="en-US" dirty="0" err="1"/>
              <a:t>protowhales</a:t>
            </a:r>
            <a:r>
              <a:rPr lang="en-US" dirty="0"/>
              <a:t> (</a:t>
            </a:r>
            <a:r>
              <a:rPr lang="en-US" dirty="0" err="1"/>
              <a:t>Protoicetids</a:t>
            </a:r>
            <a:r>
              <a:rPr lang="en-US" dirty="0"/>
              <a:t>) diversified and expanded their range from the Tethys Ocean to North America.</a:t>
            </a:r>
          </a:p>
          <a:p>
            <a:pPr lvl="0" algn="just">
              <a:defRPr/>
            </a:pPr>
            <a:endParaRPr lang="en-US" sz="800" dirty="0"/>
          </a:p>
          <a:p>
            <a:pPr lvl="0" algn="just">
              <a:defRPr/>
            </a:pPr>
            <a:r>
              <a:rPr lang="en-US" dirty="0"/>
              <a:t>There were several very similar </a:t>
            </a:r>
            <a:r>
              <a:rPr lang="en-US" dirty="0" err="1"/>
              <a:t>protowhales</a:t>
            </a:r>
            <a:r>
              <a:rPr lang="en-US" dirty="0"/>
              <a:t> in the sea which covered much of the Southeast. They all apparently swam with their hind legs and lacked flukes.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800" dirty="0"/>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err="1">
                <a:ln>
                  <a:noFill/>
                </a:ln>
                <a:solidFill>
                  <a:prstClr val="black"/>
                </a:solidFill>
                <a:effectLst/>
                <a:uLnTx/>
                <a:uFillTx/>
                <a:cs typeface="Calibri" panose="020F0502020204030204" pitchFamily="34" charset="0"/>
              </a:rPr>
              <a:t>Natchitochia</a:t>
            </a:r>
            <a:r>
              <a:rPr kumimoji="0" lang="en-US" b="0" i="1" u="none" strike="noStrike" kern="1200" cap="none" spc="0" normalizeH="0" baseline="0" noProof="0" dirty="0">
                <a:ln>
                  <a:noFill/>
                </a:ln>
                <a:solidFill>
                  <a:prstClr val="black"/>
                </a:solidFill>
                <a:effectLst/>
                <a:uLnTx/>
                <a:uFillTx/>
                <a:cs typeface="Calibri" panose="020F0502020204030204" pitchFamily="34" charset="0"/>
              </a:rPr>
              <a:t> </a:t>
            </a:r>
            <a:r>
              <a:rPr kumimoji="0" lang="en-US" b="1" i="1" u="none" strike="noStrike" kern="1200" cap="none" spc="0" normalizeH="0" baseline="0" noProof="0" dirty="0" err="1">
                <a:ln>
                  <a:noFill/>
                </a:ln>
                <a:solidFill>
                  <a:prstClr val="black"/>
                </a:solidFill>
                <a:effectLst/>
                <a:uLnTx/>
                <a:uFillTx/>
                <a:cs typeface="Calibri" panose="020F0502020204030204" pitchFamily="34" charset="0"/>
              </a:rPr>
              <a:t>jonesi</a:t>
            </a:r>
            <a:r>
              <a:rPr kumimoji="0" lang="en-US" b="0" i="1" u="none" strike="noStrike" kern="1200" cap="none" spc="0" normalizeH="0" baseline="0" noProof="0" dirty="0">
                <a:ln>
                  <a:noFill/>
                </a:ln>
                <a:solidFill>
                  <a:prstClr val="black"/>
                </a:solidFill>
                <a:effectLst/>
                <a:uLnTx/>
                <a:uFillTx/>
                <a:cs typeface="Calibri" panose="020F0502020204030204" pitchFamily="34" charset="0"/>
              </a:rPr>
              <a:t>; </a:t>
            </a:r>
            <a:r>
              <a:rPr kumimoji="0" lang="en-US" b="0" i="0" u="none" strike="noStrike" kern="1200" cap="none" spc="0" normalizeH="0" baseline="0" noProof="0" dirty="0">
                <a:ln>
                  <a:noFill/>
                </a:ln>
                <a:solidFill>
                  <a:prstClr val="black"/>
                </a:solidFill>
                <a:effectLst/>
                <a:uLnTx/>
                <a:uFillTx/>
                <a:cs typeface="Calibri" panose="020F0502020204030204" pitchFamily="34" charset="0"/>
              </a:rPr>
              <a:t>39.5-39.9 million years ago (Louisiana)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err="1">
                <a:ln>
                  <a:noFill/>
                </a:ln>
                <a:solidFill>
                  <a:prstClr val="black"/>
                </a:solidFill>
                <a:effectLst/>
                <a:uLnTx/>
                <a:uFillTx/>
                <a:cs typeface="Calibri" panose="020F0502020204030204" pitchFamily="34" charset="0"/>
              </a:rPr>
              <a:t>Carolinacetus</a:t>
            </a:r>
            <a:r>
              <a:rPr kumimoji="0" lang="en-US" b="1" i="1" u="none" strike="noStrike" kern="1200" cap="none" spc="0" normalizeH="0" baseline="0" noProof="0" dirty="0">
                <a:ln>
                  <a:noFill/>
                </a:ln>
                <a:solidFill>
                  <a:prstClr val="black"/>
                </a:solidFill>
                <a:effectLst/>
                <a:uLnTx/>
                <a:uFillTx/>
                <a:cs typeface="Calibri" panose="020F0502020204030204" pitchFamily="34" charset="0"/>
              </a:rPr>
              <a:t> </a:t>
            </a:r>
            <a:r>
              <a:rPr kumimoji="0" lang="en-US" b="1" i="1" u="none" strike="noStrike" kern="1200" cap="none" spc="0" normalizeH="0" baseline="0" noProof="0" dirty="0" err="1">
                <a:ln>
                  <a:noFill/>
                </a:ln>
                <a:solidFill>
                  <a:prstClr val="black"/>
                </a:solidFill>
                <a:effectLst/>
                <a:uLnTx/>
                <a:uFillTx/>
                <a:cs typeface="Calibri" panose="020F0502020204030204" pitchFamily="34" charset="0"/>
              </a:rPr>
              <a:t>gingerichi</a:t>
            </a:r>
            <a:r>
              <a:rPr kumimoji="0" lang="en-US" b="0" i="1" u="none" strike="noStrike" kern="1200" cap="none" spc="0" normalizeH="0" baseline="0" noProof="0" dirty="0">
                <a:ln>
                  <a:noFill/>
                </a:ln>
                <a:solidFill>
                  <a:prstClr val="black"/>
                </a:solidFill>
                <a:effectLst/>
                <a:uLnTx/>
                <a:uFillTx/>
                <a:cs typeface="Calibri" panose="020F0502020204030204" pitchFamily="34" charset="0"/>
              </a:rPr>
              <a:t>; </a:t>
            </a:r>
            <a:r>
              <a:rPr kumimoji="0" lang="en-US" b="0" i="0" u="none" strike="noStrike" kern="1200" cap="none" spc="0" normalizeH="0" baseline="0" noProof="0" dirty="0">
                <a:ln>
                  <a:noFill/>
                </a:ln>
                <a:solidFill>
                  <a:prstClr val="black"/>
                </a:solidFill>
                <a:effectLst/>
                <a:uLnTx/>
                <a:uFillTx/>
                <a:cs typeface="Calibri" panose="020F0502020204030204" pitchFamily="34" charset="0"/>
              </a:rPr>
              <a:t>39.7 - 42.4 million years ago (S. Carolina)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prstClr val="black"/>
                </a:solidFill>
                <a:effectLst/>
                <a:uLnTx/>
                <a:uFillTx/>
                <a:cs typeface="Calibri" panose="020F0502020204030204" pitchFamily="34" charset="0"/>
              </a:rPr>
              <a:t>Georgiacetus vogtlensis</a:t>
            </a:r>
            <a:r>
              <a:rPr kumimoji="0" lang="en-US" b="0" i="1" u="none" strike="noStrike" kern="1200" cap="none" spc="0" normalizeH="0" baseline="0" noProof="0" dirty="0">
                <a:ln>
                  <a:noFill/>
                </a:ln>
                <a:solidFill>
                  <a:prstClr val="black"/>
                </a:solidFill>
                <a:effectLst/>
                <a:uLnTx/>
                <a:uFillTx/>
                <a:cs typeface="Calibri" panose="020F0502020204030204" pitchFamily="34" charset="0"/>
              </a:rPr>
              <a:t>; </a:t>
            </a:r>
            <a:r>
              <a:rPr kumimoji="0" lang="en-US" b="0" i="0" u="none" strike="noStrike" kern="1200" cap="none" spc="0" normalizeH="0" baseline="0" noProof="0" dirty="0">
                <a:ln>
                  <a:noFill/>
                </a:ln>
                <a:solidFill>
                  <a:prstClr val="black"/>
                </a:solidFill>
                <a:effectLst/>
                <a:uLnTx/>
                <a:uFillTx/>
                <a:cs typeface="Calibri" panose="020F0502020204030204" pitchFamily="34" charset="0"/>
              </a:rPr>
              <a:t>39.8-42.4 million years ago (Georgia)</a:t>
            </a:r>
          </a:p>
          <a:p>
            <a:pPr lvl="0" algn="just">
              <a:defRPr/>
            </a:pPr>
            <a:endParaRPr lang="en-US" sz="800" dirty="0"/>
          </a:p>
          <a:p>
            <a:pPr lvl="0" algn="just">
              <a:defRPr/>
            </a:pPr>
            <a:r>
              <a:rPr lang="en-US" dirty="0"/>
              <a:t>At 39.9 million year ago they may have all hunted in the same sea. </a:t>
            </a:r>
          </a:p>
          <a:p>
            <a:pPr lvl="0" algn="just">
              <a:defRPr/>
            </a:pPr>
            <a:endParaRPr lang="en-US" sz="800" i="1" dirty="0"/>
          </a:p>
          <a:p>
            <a:pPr lvl="0" algn="just">
              <a:defRPr/>
            </a:pPr>
            <a:r>
              <a:rPr lang="en-US" i="1" dirty="0" err="1"/>
              <a:t>Nachitochia</a:t>
            </a:r>
            <a:r>
              <a:rPr lang="en-US" dirty="0"/>
              <a:t> was the larger animal, but we have no skull material for reference. </a:t>
            </a:r>
            <a:r>
              <a:rPr lang="en-US" i="1" dirty="0"/>
              <a:t>Georgiacetus</a:t>
            </a:r>
            <a:r>
              <a:rPr lang="en-US" dirty="0"/>
              <a:t> is the smallest at 3 to 4 meters long.  </a:t>
            </a:r>
            <a:endParaRPr lang="en-US" sz="2400" dirty="0"/>
          </a:p>
        </p:txBody>
      </p:sp>
      <p:sp>
        <p:nvSpPr>
          <p:cNvPr id="8" name="TextBox 7">
            <a:extLst>
              <a:ext uri="{FF2B5EF4-FFF2-40B4-BE49-F238E27FC236}">
                <a16:creationId xmlns:a16="http://schemas.microsoft.com/office/drawing/2014/main" id="{C8842DA2-E964-4DDF-8353-137F0E7DCAD2}"/>
              </a:ext>
            </a:extLst>
          </p:cNvPr>
          <p:cNvSpPr txBox="1"/>
          <p:nvPr/>
        </p:nvSpPr>
        <p:spPr>
          <a:xfrm>
            <a:off x="6184777" y="4200484"/>
            <a:ext cx="5886060" cy="2554545"/>
          </a:xfrm>
          <a:prstGeom prst="rect">
            <a:avLst/>
          </a:prstGeom>
          <a:noFill/>
        </p:spPr>
        <p:txBody>
          <a:bodyPr wrap="square" rtlCol="0">
            <a:spAutoFit/>
          </a:bodyPr>
          <a:lstStyle/>
          <a:p>
            <a:pPr algn="just"/>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Georgiacetus </a:t>
            </a: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is also the most well known and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most advanced. </a:t>
            </a:r>
          </a:p>
          <a:p>
            <a:pPr algn="just"/>
            <a:endParaRPr lang="en-US" sz="800" dirty="0">
              <a:solidFill>
                <a:prstClr val="black"/>
              </a:solidFill>
              <a:latin typeface="Calibri" panose="020F0502020204030204"/>
            </a:endParaRPr>
          </a:p>
          <a:p>
            <a:pPr algn="just"/>
            <a:r>
              <a:rPr lang="en-US" dirty="0"/>
              <a:t>All three possessed large pelvis bones, suggesting they swam with hind legs. However, with </a:t>
            </a:r>
            <a:r>
              <a:rPr lang="en-US" i="1" dirty="0"/>
              <a:t>Georgiacetus </a:t>
            </a:r>
            <a:r>
              <a:rPr lang="en-US" dirty="0"/>
              <a:t>the pelvis is not attached to the spine. It could not support its own weight out of water.</a:t>
            </a:r>
          </a:p>
          <a:p>
            <a:pPr algn="just"/>
            <a:endParaRPr lang="en-US" sz="800" dirty="0"/>
          </a:p>
          <a:p>
            <a:pPr algn="just"/>
            <a:r>
              <a:rPr lang="en-US" dirty="0"/>
              <a:t>The skull of </a:t>
            </a:r>
            <a:r>
              <a:rPr lang="en-US" i="1" dirty="0"/>
              <a:t>Georgiacetus</a:t>
            </a:r>
            <a:r>
              <a:rPr lang="en-US" dirty="0"/>
              <a:t> also shows more efficient teeth than any other known protocetid.</a:t>
            </a:r>
          </a:p>
        </p:txBody>
      </p:sp>
      <p:pic>
        <p:nvPicPr>
          <p:cNvPr id="5" name="Picture 4">
            <a:extLst>
              <a:ext uri="{FF2B5EF4-FFF2-40B4-BE49-F238E27FC236}">
                <a16:creationId xmlns:a16="http://schemas.microsoft.com/office/drawing/2014/main" id="{1011882A-F92A-444D-B0EE-FF25F4835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800" y="224349"/>
            <a:ext cx="4457707" cy="2907957"/>
          </a:xfrm>
          <a:prstGeom prst="rect">
            <a:avLst/>
          </a:prstGeom>
          <a:ln w="25400">
            <a:solidFill>
              <a:schemeClr val="tx1"/>
            </a:solidFill>
          </a:ln>
        </p:spPr>
      </p:pic>
      <p:pic>
        <p:nvPicPr>
          <p:cNvPr id="3" name="Picture 2" descr="A drawing of a face&#10;&#10;Description automatically generated">
            <a:extLst>
              <a:ext uri="{FF2B5EF4-FFF2-40B4-BE49-F238E27FC236}">
                <a16:creationId xmlns:a16="http://schemas.microsoft.com/office/drawing/2014/main" id="{FF98B89E-B602-4AAA-BA03-1979F91D0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8393" y="3198876"/>
            <a:ext cx="929806" cy="983192"/>
          </a:xfrm>
          <a:prstGeom prst="rect">
            <a:avLst/>
          </a:prstGeom>
        </p:spPr>
      </p:pic>
    </p:spTree>
    <p:extLst>
      <p:ext uri="{BB962C8B-B14F-4D97-AF65-F5344CB8AC3E}">
        <p14:creationId xmlns:p14="http://schemas.microsoft.com/office/powerpoint/2010/main" val="391638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rock&#10;&#10;Description automatically generated">
            <a:extLst>
              <a:ext uri="{FF2B5EF4-FFF2-40B4-BE49-F238E27FC236}">
                <a16:creationId xmlns:a16="http://schemas.microsoft.com/office/drawing/2014/main" id="{20A42840-6EBC-4774-A21A-557B20996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596" y="3023922"/>
            <a:ext cx="6191375" cy="3639525"/>
          </a:xfrm>
          <a:prstGeom prst="rect">
            <a:avLst/>
          </a:prstGeom>
          <a:ln w="25400">
            <a:solidFill>
              <a:schemeClr val="tx1"/>
            </a:solidFill>
          </a:ln>
        </p:spPr>
      </p:pic>
      <p:pic>
        <p:nvPicPr>
          <p:cNvPr id="6" name="Picture 5" descr="A close up&#10;&#10;Description automatically generated">
            <a:extLst>
              <a:ext uri="{FF2B5EF4-FFF2-40B4-BE49-F238E27FC236}">
                <a16:creationId xmlns:a16="http://schemas.microsoft.com/office/drawing/2014/main" id="{88C3BDA7-C9E9-4FC7-875C-D0588AB49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29" y="144801"/>
            <a:ext cx="4592798" cy="3604400"/>
          </a:xfrm>
          <a:prstGeom prst="rect">
            <a:avLst/>
          </a:prstGeom>
        </p:spPr>
      </p:pic>
      <p:sp>
        <p:nvSpPr>
          <p:cNvPr id="7" name="TextBox 6">
            <a:extLst>
              <a:ext uri="{FF2B5EF4-FFF2-40B4-BE49-F238E27FC236}">
                <a16:creationId xmlns:a16="http://schemas.microsoft.com/office/drawing/2014/main" id="{9658F4E0-5E97-40C0-8D21-7E3BA340BC17}"/>
              </a:ext>
            </a:extLst>
          </p:cNvPr>
          <p:cNvSpPr txBox="1"/>
          <p:nvPr/>
        </p:nvSpPr>
        <p:spPr>
          <a:xfrm>
            <a:off x="1848255" y="282102"/>
            <a:ext cx="10179716" cy="677108"/>
          </a:xfrm>
          <a:prstGeom prst="rect">
            <a:avLst/>
          </a:prstGeom>
          <a:noFill/>
        </p:spPr>
        <p:txBody>
          <a:bodyPr wrap="square" rtlCol="0">
            <a:spAutoFit/>
          </a:bodyPr>
          <a:lstStyle/>
          <a:p>
            <a:r>
              <a:rPr lang="en-US" sz="3800" b="1" i="1" dirty="0"/>
              <a:t>Georgiacetus vogtlensis; </a:t>
            </a:r>
            <a:r>
              <a:rPr lang="en-US" sz="3800" b="1" dirty="0"/>
              <a:t>end-of-tail arrangement</a:t>
            </a:r>
          </a:p>
        </p:txBody>
      </p:sp>
      <p:sp>
        <p:nvSpPr>
          <p:cNvPr id="8" name="TextBox 7">
            <a:extLst>
              <a:ext uri="{FF2B5EF4-FFF2-40B4-BE49-F238E27FC236}">
                <a16:creationId xmlns:a16="http://schemas.microsoft.com/office/drawing/2014/main" id="{A4819BDC-751C-42B6-B942-C7CC313EA416}"/>
              </a:ext>
            </a:extLst>
          </p:cNvPr>
          <p:cNvSpPr txBox="1"/>
          <p:nvPr/>
        </p:nvSpPr>
        <p:spPr>
          <a:xfrm>
            <a:off x="4610910" y="959210"/>
            <a:ext cx="7363167" cy="1477328"/>
          </a:xfrm>
          <a:prstGeom prst="rect">
            <a:avLst/>
          </a:prstGeom>
          <a:noFill/>
        </p:spPr>
        <p:txBody>
          <a:bodyPr wrap="square" rtlCol="0">
            <a:spAutoFit/>
          </a:bodyPr>
          <a:lstStyle/>
          <a:p>
            <a:pPr algn="just"/>
            <a:r>
              <a:rPr lang="en-US" sz="2000" dirty="0"/>
              <a:t>For a decade no one was sure how </a:t>
            </a:r>
            <a:r>
              <a:rPr lang="en-US" sz="2000" i="1" dirty="0"/>
              <a:t>Georgiacetus</a:t>
            </a:r>
            <a:r>
              <a:rPr lang="en-US" sz="2000" dirty="0"/>
              <a:t> swam, no leg or end of tail material had ever been recovered and reviewed by science. </a:t>
            </a:r>
          </a:p>
          <a:p>
            <a:pPr algn="just"/>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just"/>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Then in 2008 Dr. Mark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Uhen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currently at George Mason University, published  a paper on new material from Alabama &amp; Mississippi. </a:t>
            </a:r>
            <a:endParaRPr lang="en-US" sz="2000" dirty="0"/>
          </a:p>
        </p:txBody>
      </p:sp>
      <p:sp>
        <p:nvSpPr>
          <p:cNvPr id="9" name="TextBox 8">
            <a:extLst>
              <a:ext uri="{FF2B5EF4-FFF2-40B4-BE49-F238E27FC236}">
                <a16:creationId xmlns:a16="http://schemas.microsoft.com/office/drawing/2014/main" id="{10A4161D-9F6C-4261-9050-27616CCE2B39}"/>
              </a:ext>
            </a:extLst>
          </p:cNvPr>
          <p:cNvSpPr txBox="1"/>
          <p:nvPr/>
        </p:nvSpPr>
        <p:spPr>
          <a:xfrm>
            <a:off x="164029" y="3713036"/>
            <a:ext cx="5546107" cy="2862322"/>
          </a:xfrm>
          <a:prstGeom prst="rect">
            <a:avLst/>
          </a:prstGeom>
          <a:noFill/>
        </p:spPr>
        <p:txBody>
          <a:bodyPr wrap="square" rtlCol="0">
            <a:spAutoFit/>
          </a:bodyPr>
          <a:lstStyle/>
          <a:p>
            <a:pPr algn="just"/>
            <a:r>
              <a:rPr lang="en-US" sz="2000" dirty="0"/>
              <a:t>Included in that report was a single, damaged end-of-tail vertebra from a </a:t>
            </a:r>
            <a:r>
              <a:rPr lang="en-US" sz="2000" dirty="0" err="1"/>
              <a:t>protowhale</a:t>
            </a:r>
            <a:r>
              <a:rPr lang="en-US" sz="2000" dirty="0"/>
              <a:t>, the dimensions were appropriate for </a:t>
            </a:r>
            <a:r>
              <a:rPr lang="en-US" sz="2000" i="1" dirty="0"/>
              <a:t>Georgiacetus. </a:t>
            </a:r>
            <a:r>
              <a:rPr lang="en-US" sz="2000" dirty="0"/>
              <a:t>In spite of the damage, flanges were obvious. Flanges are anchors for muscles.</a:t>
            </a:r>
          </a:p>
          <a:p>
            <a:pPr algn="just"/>
            <a:endParaRPr lang="en-US" sz="1000" dirty="0"/>
          </a:p>
          <a:p>
            <a:pPr algn="just"/>
            <a:r>
              <a:rPr lang="en-US" sz="2000" dirty="0"/>
              <a:t>Whales with flukes have no flanges on their final vertebra. </a:t>
            </a:r>
          </a:p>
          <a:p>
            <a:pPr algn="just"/>
            <a:endParaRPr lang="en-US" sz="1000" dirty="0"/>
          </a:p>
          <a:p>
            <a:pPr algn="just"/>
            <a:r>
              <a:rPr lang="en-US" sz="2000" dirty="0"/>
              <a:t>This showed that </a:t>
            </a:r>
            <a:r>
              <a:rPr lang="en-US" sz="2000" i="1" dirty="0"/>
              <a:t>Georgiacetus</a:t>
            </a:r>
            <a:r>
              <a:rPr lang="en-US" sz="2000" dirty="0"/>
              <a:t> likely lacked flukes.</a:t>
            </a:r>
          </a:p>
        </p:txBody>
      </p:sp>
      <p:pic>
        <p:nvPicPr>
          <p:cNvPr id="11" name="Picture 10" descr="A drawing of a face&#10;&#10;Description automatically generated">
            <a:extLst>
              <a:ext uri="{FF2B5EF4-FFF2-40B4-BE49-F238E27FC236}">
                <a16:creationId xmlns:a16="http://schemas.microsoft.com/office/drawing/2014/main" id="{E953037B-78E8-40D0-827F-CFE107CC4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141" y="1096511"/>
            <a:ext cx="901178" cy="952920"/>
          </a:xfrm>
          <a:prstGeom prst="rect">
            <a:avLst/>
          </a:prstGeom>
        </p:spPr>
      </p:pic>
    </p:spTree>
    <p:extLst>
      <p:ext uri="{BB962C8B-B14F-4D97-AF65-F5344CB8AC3E}">
        <p14:creationId xmlns:p14="http://schemas.microsoft.com/office/powerpoint/2010/main" val="487550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B99B24-CA7C-4DBC-996C-AD85DCCD9C65}"/>
              </a:ext>
            </a:extLst>
          </p:cNvPr>
          <p:cNvPicPr>
            <a:picLocks noChangeAspect="1"/>
          </p:cNvPicPr>
          <p:nvPr/>
        </p:nvPicPr>
        <p:blipFill>
          <a:blip r:embed="rId2"/>
          <a:stretch>
            <a:fillRect/>
          </a:stretch>
        </p:blipFill>
        <p:spPr>
          <a:xfrm>
            <a:off x="3184742" y="2379284"/>
            <a:ext cx="8872924" cy="3597131"/>
          </a:xfrm>
          <a:prstGeom prst="rect">
            <a:avLst/>
          </a:prstGeom>
        </p:spPr>
      </p:pic>
      <p:pic>
        <p:nvPicPr>
          <p:cNvPr id="7" name="Picture 6">
            <a:extLst>
              <a:ext uri="{FF2B5EF4-FFF2-40B4-BE49-F238E27FC236}">
                <a16:creationId xmlns:a16="http://schemas.microsoft.com/office/drawing/2014/main" id="{1A783CB0-C33C-4274-BCB3-12C5C1838A47}"/>
              </a:ext>
            </a:extLst>
          </p:cNvPr>
          <p:cNvPicPr>
            <a:picLocks noChangeAspect="1"/>
          </p:cNvPicPr>
          <p:nvPr/>
        </p:nvPicPr>
        <p:blipFill>
          <a:blip r:embed="rId3"/>
          <a:stretch>
            <a:fillRect/>
          </a:stretch>
        </p:blipFill>
        <p:spPr>
          <a:xfrm>
            <a:off x="143265" y="243767"/>
            <a:ext cx="5298747" cy="2022811"/>
          </a:xfrm>
          <a:prstGeom prst="rect">
            <a:avLst/>
          </a:prstGeom>
          <a:ln w="25400">
            <a:solidFill>
              <a:schemeClr val="tx1"/>
            </a:solidFill>
          </a:ln>
        </p:spPr>
      </p:pic>
      <p:sp>
        <p:nvSpPr>
          <p:cNvPr id="2" name="TextBox 1">
            <a:extLst>
              <a:ext uri="{FF2B5EF4-FFF2-40B4-BE49-F238E27FC236}">
                <a16:creationId xmlns:a16="http://schemas.microsoft.com/office/drawing/2014/main" id="{BEA7A394-4E56-41A5-88C7-3C46A0BFC728}"/>
              </a:ext>
            </a:extLst>
          </p:cNvPr>
          <p:cNvSpPr txBox="1"/>
          <p:nvPr/>
        </p:nvSpPr>
        <p:spPr>
          <a:xfrm>
            <a:off x="5566300" y="222315"/>
            <a:ext cx="6292836" cy="2031325"/>
          </a:xfrm>
          <a:prstGeom prst="rect">
            <a:avLst/>
          </a:prstGeom>
          <a:noFill/>
        </p:spPr>
        <p:txBody>
          <a:bodyPr wrap="square" rtlCol="0">
            <a:spAutoFit/>
          </a:bodyPr>
          <a:lstStyle/>
          <a:p>
            <a:pPr algn="just"/>
            <a:r>
              <a:rPr lang="en-US" b="1" i="1" dirty="0"/>
              <a:t>Georgiacetus vogtlensis </a:t>
            </a:r>
            <a:r>
              <a:rPr lang="en-US" dirty="0"/>
              <a:t>likely had well developed hind legs. It was discovered in Burke County, GA. The original 1998 paper described remains from three individuals from the Plant Vogtle construction site; two very partial individuals and one 70 to 75% complete individual. It probably swam by moving its hind legs together in an up &amp; down undulating motion like a modern otter or beaver. </a:t>
            </a:r>
          </a:p>
        </p:txBody>
      </p:sp>
      <p:sp>
        <p:nvSpPr>
          <p:cNvPr id="3" name="TextBox 2">
            <a:extLst>
              <a:ext uri="{FF2B5EF4-FFF2-40B4-BE49-F238E27FC236}">
                <a16:creationId xmlns:a16="http://schemas.microsoft.com/office/drawing/2014/main" id="{8F5E3950-8F46-4305-AE42-C48BCF7D8AE2}"/>
              </a:ext>
            </a:extLst>
          </p:cNvPr>
          <p:cNvSpPr txBox="1"/>
          <p:nvPr/>
        </p:nvSpPr>
        <p:spPr>
          <a:xfrm>
            <a:off x="2188723" y="243767"/>
            <a:ext cx="3253289" cy="584775"/>
          </a:xfrm>
          <a:prstGeom prst="rect">
            <a:avLst/>
          </a:prstGeom>
          <a:noFill/>
        </p:spPr>
        <p:txBody>
          <a:bodyPr wrap="square" rtlCol="0">
            <a:spAutoFit/>
          </a:bodyPr>
          <a:lstStyle/>
          <a:p>
            <a:r>
              <a:rPr lang="en-US" sz="1600" b="1" dirty="0"/>
              <a:t>3 to 4 meters long (9 to 13 feet long)</a:t>
            </a:r>
          </a:p>
          <a:p>
            <a:r>
              <a:rPr lang="en-US" sz="1600" b="1" dirty="0">
                <a:solidFill>
                  <a:prstClr val="black"/>
                </a:solidFill>
                <a:cs typeface="Calibri" panose="020F0502020204030204" pitchFamily="34" charset="0"/>
              </a:rPr>
              <a:t>L</a:t>
            </a:r>
            <a:r>
              <a:rPr kumimoji="0" lang="en-US" sz="1600" b="1" i="0" u="none" strike="noStrike" kern="1200" cap="none" spc="0" normalizeH="0" baseline="0" noProof="0" dirty="0" err="1">
                <a:ln>
                  <a:noFill/>
                </a:ln>
                <a:solidFill>
                  <a:prstClr val="black"/>
                </a:solidFill>
                <a:effectLst/>
                <a:uLnTx/>
                <a:uFillTx/>
                <a:ea typeface="+mn-ea"/>
                <a:cs typeface="Calibri" panose="020F0502020204030204" pitchFamily="34" charset="0"/>
              </a:rPr>
              <a:t>ived</a:t>
            </a:r>
            <a:r>
              <a:rPr kumimoji="0" lang="en-US" sz="1600" b="1" i="0" u="none" strike="noStrike" kern="1200" cap="none" spc="0" normalizeH="0" baseline="0" noProof="0" dirty="0">
                <a:ln>
                  <a:noFill/>
                </a:ln>
                <a:solidFill>
                  <a:prstClr val="black"/>
                </a:solidFill>
                <a:effectLst/>
                <a:uLnTx/>
                <a:uFillTx/>
                <a:ea typeface="+mn-ea"/>
                <a:cs typeface="Calibri" panose="020F0502020204030204" pitchFamily="34" charset="0"/>
              </a:rPr>
              <a:t> 39.8-42.4 million years ago</a:t>
            </a:r>
            <a:endParaRPr lang="en-US" sz="1600" b="1" dirty="0"/>
          </a:p>
        </p:txBody>
      </p:sp>
      <p:sp>
        <p:nvSpPr>
          <p:cNvPr id="6" name="TextBox 5">
            <a:extLst>
              <a:ext uri="{FF2B5EF4-FFF2-40B4-BE49-F238E27FC236}">
                <a16:creationId xmlns:a16="http://schemas.microsoft.com/office/drawing/2014/main" id="{0CB5E2A6-E367-4635-8B5B-9805CB0CC80E}"/>
              </a:ext>
            </a:extLst>
          </p:cNvPr>
          <p:cNvSpPr txBox="1"/>
          <p:nvPr/>
        </p:nvSpPr>
        <p:spPr>
          <a:xfrm>
            <a:off x="4364854" y="2844225"/>
            <a:ext cx="3991206" cy="584775"/>
          </a:xfrm>
          <a:prstGeom prst="rect">
            <a:avLst/>
          </a:prstGeom>
          <a:noFill/>
        </p:spPr>
        <p:txBody>
          <a:bodyPr wrap="square" rtlCol="0">
            <a:spAutoFit/>
          </a:bodyPr>
          <a:lstStyle/>
          <a:p>
            <a:r>
              <a:rPr lang="en-US" sz="1600" b="1" dirty="0"/>
              <a:t>15 to 20 meters long (49 feet to 65 feet long)</a:t>
            </a:r>
          </a:p>
          <a:p>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lived 41.3 to 33.9 million years ago</a:t>
            </a:r>
            <a:endParaRPr lang="en-US" sz="1600" b="1" dirty="0"/>
          </a:p>
        </p:txBody>
      </p:sp>
      <p:sp>
        <p:nvSpPr>
          <p:cNvPr id="9" name="TextBox 8">
            <a:extLst>
              <a:ext uri="{FF2B5EF4-FFF2-40B4-BE49-F238E27FC236}">
                <a16:creationId xmlns:a16="http://schemas.microsoft.com/office/drawing/2014/main" id="{FE7BF180-7FFD-4250-A0C1-22236CAC8BF0}"/>
              </a:ext>
            </a:extLst>
          </p:cNvPr>
          <p:cNvSpPr txBox="1"/>
          <p:nvPr/>
        </p:nvSpPr>
        <p:spPr>
          <a:xfrm>
            <a:off x="143265" y="2570287"/>
            <a:ext cx="3041477" cy="33855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t>Basilosaurus </a:t>
            </a:r>
            <a:r>
              <a:rPr lang="en-US" b="1" i="1" dirty="0" err="1"/>
              <a:t>cetoides</a:t>
            </a:r>
            <a:endParaRPr lang="en-US" b="1" i="1" dirty="0"/>
          </a:p>
          <a:p>
            <a:pPr marL="0" marR="0" lvl="0" indent="0" defTabSz="914400" rtl="0" eaLnBrk="1" fontAlgn="auto" latinLnBrk="0" hangingPunct="1">
              <a:lnSpc>
                <a:spcPct val="100000"/>
              </a:lnSpc>
              <a:spcBef>
                <a:spcPts val="0"/>
              </a:spcBef>
              <a:spcAft>
                <a:spcPts val="0"/>
              </a:spcAft>
              <a:buClrTx/>
              <a:buSzTx/>
              <a:buFontTx/>
              <a:buNone/>
              <a:tabLst/>
              <a:defRPr/>
            </a:pPr>
            <a:r>
              <a:rPr lang="en-US" dirty="0"/>
              <a:t>emerged about a million years later, possessed tiny hind legs and a fluke.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800" dirty="0"/>
          </a:p>
          <a:p>
            <a:pPr marL="0" marR="0" lvl="0" indent="0" defTabSz="914400" rtl="0" eaLnBrk="1" fontAlgn="auto" latinLnBrk="0" hangingPunct="1">
              <a:lnSpc>
                <a:spcPct val="100000"/>
              </a:lnSpc>
              <a:spcBef>
                <a:spcPts val="0"/>
              </a:spcBef>
              <a:spcAft>
                <a:spcPts val="0"/>
              </a:spcAft>
              <a:buClrTx/>
              <a:buSzTx/>
              <a:buFontTx/>
              <a:buNone/>
              <a:tabLst/>
              <a:defRPr/>
            </a:pPr>
            <a:r>
              <a:rPr lang="en-US" dirty="0"/>
              <a:t>It was described in 1839.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800" dirty="0"/>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Basilosaurus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a fairly  common Southeastern fossil. In Georgia it’s known from Houston, Twiggs, Dougherty Wilkinson, Washington, &amp; several others. </a:t>
            </a:r>
            <a:endParaRPr lang="en-US" dirty="0"/>
          </a:p>
        </p:txBody>
      </p:sp>
      <p:sp>
        <p:nvSpPr>
          <p:cNvPr id="10" name="TextBox 9">
            <a:extLst>
              <a:ext uri="{FF2B5EF4-FFF2-40B4-BE49-F238E27FC236}">
                <a16:creationId xmlns:a16="http://schemas.microsoft.com/office/drawing/2014/main" id="{3A9CE970-8D0A-4227-B503-42CF435484D6}"/>
              </a:ext>
            </a:extLst>
          </p:cNvPr>
          <p:cNvSpPr txBox="1"/>
          <p:nvPr/>
        </p:nvSpPr>
        <p:spPr>
          <a:xfrm>
            <a:off x="143265" y="5989354"/>
            <a:ext cx="11914400" cy="646331"/>
          </a:xfrm>
          <a:prstGeom prst="rect">
            <a:avLst/>
          </a:prstGeom>
          <a:noFill/>
        </p:spPr>
        <p:txBody>
          <a:bodyPr wrap="square">
            <a:spAutoFit/>
          </a:bodyPr>
          <a:lstStyle/>
          <a:p>
            <a:pPr algn="just"/>
            <a:r>
              <a:rPr kumimoji="0" lang="en-US" sz="1800" i="0" u="none" strike="noStrike" kern="1200" cap="none" spc="0" normalizeH="0" baseline="0" noProof="0" dirty="0">
                <a:ln>
                  <a:noFill/>
                </a:ln>
                <a:effectLst/>
                <a:uLnTx/>
                <a:uFillTx/>
                <a:latin typeface="Calibri" panose="020F0502020204030204"/>
                <a:ea typeface="+mn-ea"/>
                <a:cs typeface="+mn-cs"/>
              </a:rPr>
              <a:t>There are multiple species in the </a:t>
            </a:r>
            <a:r>
              <a:rPr kumimoji="0" lang="en-US" sz="1800" i="1" u="none" strike="noStrike" kern="1200" cap="none" spc="0" normalizeH="0" baseline="0" noProof="0" dirty="0">
                <a:ln>
                  <a:noFill/>
                </a:ln>
                <a:effectLst/>
                <a:uLnTx/>
                <a:uFillTx/>
                <a:latin typeface="Calibri" panose="020F0502020204030204"/>
                <a:ea typeface="+mn-ea"/>
                <a:cs typeface="+mn-cs"/>
              </a:rPr>
              <a:t>Basilosaurus</a:t>
            </a:r>
            <a:r>
              <a:rPr kumimoji="0" lang="en-US" sz="1800" i="0" u="none" strike="noStrike" kern="1200" cap="none" spc="0" normalizeH="0" baseline="0" noProof="0" dirty="0">
                <a:ln>
                  <a:noFill/>
                </a:ln>
                <a:effectLst/>
                <a:uLnTx/>
                <a:uFillTx/>
                <a:latin typeface="Calibri" panose="020F0502020204030204"/>
                <a:ea typeface="+mn-ea"/>
                <a:cs typeface="+mn-cs"/>
              </a:rPr>
              <a:t> genus, and several genre in the basilosaurid family. </a:t>
            </a:r>
          </a:p>
          <a:p>
            <a:pPr algn="just"/>
            <a:r>
              <a:rPr kumimoji="0" lang="en-US" sz="1800" i="0" u="none" strike="noStrike" kern="1200" cap="none" spc="0" normalizeH="0" baseline="0" noProof="0" dirty="0">
                <a:ln>
                  <a:noFill/>
                </a:ln>
                <a:effectLst/>
                <a:uLnTx/>
                <a:uFillTx/>
                <a:latin typeface="Calibri" panose="020F0502020204030204"/>
                <a:ea typeface="+mn-ea"/>
                <a:cs typeface="+mn-cs"/>
              </a:rPr>
              <a:t>They range in size from the great whale </a:t>
            </a:r>
            <a:r>
              <a:rPr kumimoji="0" lang="en-US" sz="1800" i="1" u="none" strike="noStrike" kern="1200" cap="none" spc="0" normalizeH="0" baseline="0" noProof="0" dirty="0">
                <a:ln>
                  <a:noFill/>
                </a:ln>
                <a:effectLst/>
                <a:uLnTx/>
                <a:uFillTx/>
                <a:latin typeface="Calibri" panose="020F0502020204030204"/>
                <a:ea typeface="+mn-ea"/>
                <a:cs typeface="+mn-cs"/>
              </a:rPr>
              <a:t>Basilosaurus </a:t>
            </a:r>
            <a:r>
              <a:rPr kumimoji="0" lang="en-US" sz="1800" i="1" u="none" strike="noStrike" kern="1200" cap="none" spc="0" normalizeH="0" baseline="0" noProof="0" dirty="0" err="1">
                <a:ln>
                  <a:noFill/>
                </a:ln>
                <a:effectLst/>
                <a:uLnTx/>
                <a:uFillTx/>
                <a:latin typeface="Calibri" panose="020F0502020204030204"/>
                <a:ea typeface="+mn-ea"/>
                <a:cs typeface="+mn-cs"/>
              </a:rPr>
              <a:t>cetoides</a:t>
            </a:r>
            <a:r>
              <a:rPr kumimoji="0" lang="en-US" sz="1800" i="1" u="none" strike="noStrike" kern="1200" cap="none" spc="0" normalizeH="0" baseline="0" noProof="0" dirty="0">
                <a:ln>
                  <a:noFill/>
                </a:ln>
                <a:effectLst/>
                <a:uLnTx/>
                <a:uFillTx/>
                <a:latin typeface="Calibri" panose="020F0502020204030204"/>
                <a:ea typeface="+mn-ea"/>
                <a:cs typeface="+mn-cs"/>
              </a:rPr>
              <a:t> </a:t>
            </a:r>
            <a:r>
              <a:rPr kumimoji="0" lang="en-US" sz="1800" i="0" u="none" strike="noStrike" kern="1200" cap="none" spc="0" normalizeH="0" baseline="0" noProof="0" dirty="0">
                <a:ln>
                  <a:noFill/>
                </a:ln>
                <a:effectLst/>
                <a:uLnTx/>
                <a:uFillTx/>
                <a:latin typeface="Calibri" panose="020F0502020204030204"/>
                <a:ea typeface="+mn-ea"/>
                <a:cs typeface="+mn-cs"/>
              </a:rPr>
              <a:t>to the killer whale sized </a:t>
            </a:r>
            <a:r>
              <a:rPr kumimoji="0" lang="en-US" sz="1800" i="1" u="none" strike="noStrike" kern="1200" cap="none" spc="0" normalizeH="0" baseline="0" noProof="0" dirty="0" err="1">
                <a:ln>
                  <a:noFill/>
                </a:ln>
                <a:effectLst/>
                <a:uLnTx/>
                <a:uFillTx/>
                <a:latin typeface="Calibri" panose="020F0502020204030204"/>
                <a:ea typeface="+mn-ea"/>
                <a:cs typeface="+mn-cs"/>
              </a:rPr>
              <a:t>Durodon</a:t>
            </a:r>
            <a:r>
              <a:rPr kumimoji="0" lang="en-US" sz="1800" i="1" u="none" strike="noStrike" kern="1200" cap="none" spc="0" normalizeH="0" baseline="0" noProof="0" dirty="0">
                <a:ln>
                  <a:noFill/>
                </a:ln>
                <a:effectLst/>
                <a:uLnTx/>
                <a:uFillTx/>
                <a:latin typeface="Calibri" panose="020F0502020204030204"/>
              </a:rPr>
              <a:t> serratus.</a:t>
            </a:r>
            <a:endParaRPr lang="en-US" i="1" dirty="0"/>
          </a:p>
        </p:txBody>
      </p:sp>
      <p:pic>
        <p:nvPicPr>
          <p:cNvPr id="12" name="Picture 11" descr="A drawing of a face&#10;&#10;Description automatically generated">
            <a:extLst>
              <a:ext uri="{FF2B5EF4-FFF2-40B4-BE49-F238E27FC236}">
                <a16:creationId xmlns:a16="http://schemas.microsoft.com/office/drawing/2014/main" id="{C89C311B-221B-4A7F-80A9-478AAE022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1476" y="4932243"/>
            <a:ext cx="841482" cy="889797"/>
          </a:xfrm>
          <a:prstGeom prst="rect">
            <a:avLst/>
          </a:prstGeom>
        </p:spPr>
      </p:pic>
    </p:spTree>
    <p:extLst>
      <p:ext uri="{BB962C8B-B14F-4D97-AF65-F5344CB8AC3E}">
        <p14:creationId xmlns:p14="http://schemas.microsoft.com/office/powerpoint/2010/main" val="941590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in, necklace&#10;&#10;Description automatically generated">
            <a:extLst>
              <a:ext uri="{FF2B5EF4-FFF2-40B4-BE49-F238E27FC236}">
                <a16:creationId xmlns:a16="http://schemas.microsoft.com/office/drawing/2014/main" id="{4B08FED6-7F49-495A-BF4A-ED2287D2AA3D}"/>
              </a:ext>
            </a:extLst>
          </p:cNvPr>
          <p:cNvPicPr>
            <a:picLocks noChangeAspect="1"/>
          </p:cNvPicPr>
          <p:nvPr/>
        </p:nvPicPr>
        <p:blipFill rotWithShape="1">
          <a:blip r:embed="rId2">
            <a:extLst>
              <a:ext uri="{28A0092B-C50C-407E-A947-70E740481C1C}">
                <a14:useLocalDpi xmlns:a14="http://schemas.microsoft.com/office/drawing/2010/main" val="0"/>
              </a:ext>
            </a:extLst>
          </a:blip>
          <a:srcRect t="3446" b="4091"/>
          <a:stretch/>
        </p:blipFill>
        <p:spPr>
          <a:xfrm>
            <a:off x="600477" y="316284"/>
            <a:ext cx="10991046" cy="5537798"/>
          </a:xfrm>
          <a:prstGeom prst="rect">
            <a:avLst/>
          </a:prstGeom>
        </p:spPr>
      </p:pic>
      <p:sp>
        <p:nvSpPr>
          <p:cNvPr id="4" name="TextBox 3">
            <a:extLst>
              <a:ext uri="{FF2B5EF4-FFF2-40B4-BE49-F238E27FC236}">
                <a16:creationId xmlns:a16="http://schemas.microsoft.com/office/drawing/2014/main" id="{15F5597E-AF89-4BFC-B2F1-8DAE238A6DE7}"/>
              </a:ext>
            </a:extLst>
          </p:cNvPr>
          <p:cNvSpPr txBox="1"/>
          <p:nvPr/>
        </p:nvSpPr>
        <p:spPr>
          <a:xfrm>
            <a:off x="904979" y="45324"/>
            <a:ext cx="4667396" cy="646331"/>
          </a:xfrm>
          <a:prstGeom prst="rect">
            <a:avLst/>
          </a:prstGeom>
          <a:noFill/>
        </p:spPr>
        <p:txBody>
          <a:bodyPr wrap="square" rtlCol="0">
            <a:spAutoFit/>
          </a:bodyPr>
          <a:lstStyle/>
          <a:p>
            <a:r>
              <a:rPr lang="en-US" sz="3600" b="1" i="1" dirty="0"/>
              <a:t>Basilosaurus </a:t>
            </a:r>
            <a:r>
              <a:rPr lang="en-US" sz="3600" b="1" i="1" dirty="0" err="1"/>
              <a:t>cetoides</a:t>
            </a:r>
            <a:endParaRPr lang="en-US" sz="3600" b="1" i="1" dirty="0"/>
          </a:p>
        </p:txBody>
      </p:sp>
      <p:cxnSp>
        <p:nvCxnSpPr>
          <p:cNvPr id="10" name="Straight Arrow Connector 9">
            <a:extLst>
              <a:ext uri="{FF2B5EF4-FFF2-40B4-BE49-F238E27FC236}">
                <a16:creationId xmlns:a16="http://schemas.microsoft.com/office/drawing/2014/main" id="{7A29E328-11D3-403F-BB9C-FA1CF4424216}"/>
              </a:ext>
            </a:extLst>
          </p:cNvPr>
          <p:cNvCxnSpPr>
            <a:cxnSpLocks/>
          </p:cNvCxnSpPr>
          <p:nvPr/>
        </p:nvCxnSpPr>
        <p:spPr>
          <a:xfrm>
            <a:off x="5149049" y="3835154"/>
            <a:ext cx="187187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C69D6C7-3830-4388-A0D2-162D042D064C}"/>
              </a:ext>
            </a:extLst>
          </p:cNvPr>
          <p:cNvPicPr>
            <a:picLocks noChangeAspect="1"/>
          </p:cNvPicPr>
          <p:nvPr/>
        </p:nvPicPr>
        <p:blipFill>
          <a:blip r:embed="rId3"/>
          <a:stretch>
            <a:fillRect/>
          </a:stretch>
        </p:blipFill>
        <p:spPr>
          <a:xfrm>
            <a:off x="4470607" y="563659"/>
            <a:ext cx="1770147" cy="1036184"/>
          </a:xfrm>
          <a:prstGeom prst="rect">
            <a:avLst/>
          </a:prstGeom>
        </p:spPr>
      </p:pic>
      <p:sp>
        <p:nvSpPr>
          <p:cNvPr id="20" name="TextBox 19">
            <a:extLst>
              <a:ext uri="{FF2B5EF4-FFF2-40B4-BE49-F238E27FC236}">
                <a16:creationId xmlns:a16="http://schemas.microsoft.com/office/drawing/2014/main" id="{A5A08455-AF59-413B-BDB4-7BE3B8172FAA}"/>
              </a:ext>
            </a:extLst>
          </p:cNvPr>
          <p:cNvSpPr txBox="1"/>
          <p:nvPr/>
        </p:nvSpPr>
        <p:spPr>
          <a:xfrm>
            <a:off x="5876877" y="388271"/>
            <a:ext cx="5058748" cy="800219"/>
          </a:xfrm>
          <a:prstGeom prst="rect">
            <a:avLst/>
          </a:prstGeom>
          <a:noFill/>
        </p:spPr>
        <p:txBody>
          <a:bodyPr wrap="square" rtlCol="0">
            <a:spAutoFit/>
          </a:bodyPr>
          <a:lstStyle/>
          <a:p>
            <a:r>
              <a:rPr lang="en-US" sz="1400" i="1" dirty="0"/>
              <a:t>Diver shown only for scale.</a:t>
            </a:r>
          </a:p>
          <a:p>
            <a:r>
              <a:rPr lang="en-US" sz="1400" i="1" dirty="0"/>
              <a:t>This animal lived 41 million years before we existed.</a:t>
            </a:r>
          </a:p>
          <a:p>
            <a:r>
              <a:rPr lang="en-US" dirty="0"/>
              <a:t> </a:t>
            </a:r>
          </a:p>
        </p:txBody>
      </p:sp>
      <p:sp>
        <p:nvSpPr>
          <p:cNvPr id="21" name="TextBox 20">
            <a:extLst>
              <a:ext uri="{FF2B5EF4-FFF2-40B4-BE49-F238E27FC236}">
                <a16:creationId xmlns:a16="http://schemas.microsoft.com/office/drawing/2014/main" id="{A4F29CA8-6028-4C4B-B89E-18B5AA00D258}"/>
              </a:ext>
            </a:extLst>
          </p:cNvPr>
          <p:cNvSpPr txBox="1"/>
          <p:nvPr/>
        </p:nvSpPr>
        <p:spPr>
          <a:xfrm>
            <a:off x="5305827" y="4817013"/>
            <a:ext cx="5094014" cy="1477328"/>
          </a:xfrm>
          <a:prstGeom prst="rect">
            <a:avLst/>
          </a:prstGeom>
          <a:noFill/>
        </p:spPr>
        <p:txBody>
          <a:bodyPr wrap="square" rtlCol="0">
            <a:spAutoFit/>
          </a:bodyPr>
          <a:lstStyle/>
          <a:p>
            <a:pPr algn="just"/>
            <a:r>
              <a:rPr lang="en-US" dirty="0"/>
              <a:t>Held as the first great whale, </a:t>
            </a:r>
            <a:r>
              <a:rPr lang="en-US" i="1" dirty="0"/>
              <a:t>Basilosaurus </a:t>
            </a:r>
            <a:r>
              <a:rPr lang="en-US" i="1" dirty="0" err="1"/>
              <a:t>cetoides</a:t>
            </a:r>
            <a:r>
              <a:rPr lang="en-US" i="1" dirty="0"/>
              <a:t>, </a:t>
            </a:r>
            <a:r>
              <a:rPr lang="en-US" dirty="0"/>
              <a:t>and all the basilosaurids</a:t>
            </a:r>
            <a:r>
              <a:rPr lang="en-US" i="1" dirty="0"/>
              <a:t>, </a:t>
            </a:r>
            <a:r>
              <a:rPr lang="en-US" dirty="0"/>
              <a:t>possessed the free-floating vestigial hip and simplified end-of-tail, fluke supporting, vertebrae arrangement found in modern whales.</a:t>
            </a:r>
          </a:p>
        </p:txBody>
      </p:sp>
      <p:pic>
        <p:nvPicPr>
          <p:cNvPr id="36" name="Picture 35" descr="A close up of a map&#10;&#10;Description automatically generated">
            <a:extLst>
              <a:ext uri="{FF2B5EF4-FFF2-40B4-BE49-F238E27FC236}">
                <a16:creationId xmlns:a16="http://schemas.microsoft.com/office/drawing/2014/main" id="{2B8B0C01-6D28-466E-B970-8E3A98A44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99" y="3427842"/>
            <a:ext cx="4705350" cy="3305175"/>
          </a:xfrm>
          <a:prstGeom prst="rect">
            <a:avLst/>
          </a:prstGeom>
          <a:ln w="25400">
            <a:solidFill>
              <a:schemeClr val="dk1"/>
            </a:solidFill>
          </a:ln>
        </p:spPr>
      </p:pic>
      <p:sp>
        <p:nvSpPr>
          <p:cNvPr id="37" name="TextBox 36">
            <a:extLst>
              <a:ext uri="{FF2B5EF4-FFF2-40B4-BE49-F238E27FC236}">
                <a16:creationId xmlns:a16="http://schemas.microsoft.com/office/drawing/2014/main" id="{78226BDD-4519-4802-BC81-3525FBD142F7}"/>
              </a:ext>
            </a:extLst>
          </p:cNvPr>
          <p:cNvSpPr txBox="1"/>
          <p:nvPr/>
        </p:nvSpPr>
        <p:spPr>
          <a:xfrm>
            <a:off x="378598" y="2087322"/>
            <a:ext cx="3639665" cy="1200329"/>
          </a:xfrm>
          <a:prstGeom prst="rect">
            <a:avLst/>
          </a:prstGeom>
          <a:noFill/>
        </p:spPr>
        <p:txBody>
          <a:bodyPr wrap="square" rtlCol="0">
            <a:spAutoFit/>
          </a:bodyPr>
          <a:lstStyle/>
          <a:p>
            <a:pPr algn="just"/>
            <a:r>
              <a:rPr lang="en-US" dirty="0"/>
              <a:t>All the basilosaurids found extinction 33.9 million years ago during the Eocene/Oligocene global cooling and extinction event.</a:t>
            </a:r>
          </a:p>
        </p:txBody>
      </p:sp>
      <p:sp>
        <p:nvSpPr>
          <p:cNvPr id="44" name="TextBox 43">
            <a:extLst>
              <a:ext uri="{FF2B5EF4-FFF2-40B4-BE49-F238E27FC236}">
                <a16:creationId xmlns:a16="http://schemas.microsoft.com/office/drawing/2014/main" id="{329F9162-B241-4CC1-84EF-F2E70A71727B}"/>
              </a:ext>
            </a:extLst>
          </p:cNvPr>
          <p:cNvSpPr txBox="1"/>
          <p:nvPr/>
        </p:nvSpPr>
        <p:spPr>
          <a:xfrm>
            <a:off x="6454066" y="1770239"/>
            <a:ext cx="4232419" cy="1200329"/>
          </a:xfrm>
          <a:prstGeom prst="rect">
            <a:avLst/>
          </a:prstGeom>
          <a:noFill/>
        </p:spPr>
        <p:txBody>
          <a:bodyPr wrap="square" rtlCol="0">
            <a:spAutoFit/>
          </a:bodyPr>
          <a:lstStyle/>
          <a:p>
            <a:pPr algn="just"/>
            <a:r>
              <a:rPr lang="en-US" dirty="0"/>
              <a:t>While they were efficient warm water predators with a fearsome set of teeth, the basilosaurids did not possess the large brains of modern whales. </a:t>
            </a:r>
          </a:p>
        </p:txBody>
      </p:sp>
      <p:pic>
        <p:nvPicPr>
          <p:cNvPr id="46" name="Picture 45" descr="A drawing of a face&#10;&#10;Description automatically generated">
            <a:extLst>
              <a:ext uri="{FF2B5EF4-FFF2-40B4-BE49-F238E27FC236}">
                <a16:creationId xmlns:a16="http://schemas.microsoft.com/office/drawing/2014/main" id="{5B4E62EE-0AD6-4EA3-9747-F7002409E3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9992" y="3171176"/>
            <a:ext cx="1140117" cy="1205578"/>
          </a:xfrm>
          <a:prstGeom prst="rect">
            <a:avLst/>
          </a:prstGeom>
        </p:spPr>
      </p:pic>
    </p:spTree>
    <p:extLst>
      <p:ext uri="{BB962C8B-B14F-4D97-AF65-F5344CB8AC3E}">
        <p14:creationId xmlns:p14="http://schemas.microsoft.com/office/powerpoint/2010/main" val="1373691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F2C62741-DBD7-406E-8D0C-B73146849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7218" y="1722712"/>
            <a:ext cx="3705995" cy="483276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B3BDF4-8A7B-4850-BFC2-EB21C0451419}"/>
              </a:ext>
            </a:extLst>
          </p:cNvPr>
          <p:cNvSpPr txBox="1"/>
          <p:nvPr/>
        </p:nvSpPr>
        <p:spPr>
          <a:xfrm>
            <a:off x="172040" y="330662"/>
            <a:ext cx="6017745" cy="1569660"/>
          </a:xfrm>
          <a:prstGeom prst="rect">
            <a:avLst/>
          </a:prstGeom>
          <a:noFill/>
          <a:ln w="25400">
            <a:noFill/>
          </a:ln>
        </p:spPr>
        <p:txBody>
          <a:bodyPr wrap="square" rtlCol="0">
            <a:spAutoFit/>
          </a:bodyPr>
          <a:lstStyle/>
          <a:p>
            <a:pPr algn="just"/>
            <a:r>
              <a:rPr lang="en-US" sz="2400" b="1" dirty="0"/>
              <a:t>Teeth are the most common vertebrate fossil.</a:t>
            </a:r>
          </a:p>
          <a:p>
            <a:pPr algn="just"/>
            <a:r>
              <a:rPr lang="en-US" sz="2400" b="1" dirty="0"/>
              <a:t>Tooth enamel is the hardest substance the body produces so teeth are the most easily preserved.</a:t>
            </a:r>
          </a:p>
        </p:txBody>
      </p:sp>
      <p:sp>
        <p:nvSpPr>
          <p:cNvPr id="7" name="TextBox 6">
            <a:extLst>
              <a:ext uri="{FF2B5EF4-FFF2-40B4-BE49-F238E27FC236}">
                <a16:creationId xmlns:a16="http://schemas.microsoft.com/office/drawing/2014/main" id="{111B9EEE-AD25-45F2-B760-615AA02B24A4}"/>
              </a:ext>
            </a:extLst>
          </p:cNvPr>
          <p:cNvSpPr txBox="1"/>
          <p:nvPr/>
        </p:nvSpPr>
        <p:spPr>
          <a:xfrm>
            <a:off x="4341222" y="1804588"/>
            <a:ext cx="3705996" cy="1323439"/>
          </a:xfrm>
          <a:prstGeom prst="rect">
            <a:avLst/>
          </a:prstGeom>
          <a:noFill/>
          <a:ln w="25400">
            <a:noFill/>
          </a:ln>
        </p:spPr>
        <p:txBody>
          <a:bodyPr wrap="square" rtlCol="0">
            <a:spAutoFit/>
          </a:bodyPr>
          <a:lstStyle/>
          <a:p>
            <a:r>
              <a:rPr lang="en-US" sz="2000" dirty="0"/>
              <a:t>Georgia’s fossil record shows that 500 million years ago Georgia was submerged beneath a fertile sea in the Southern Hemisphere. </a:t>
            </a:r>
          </a:p>
        </p:txBody>
      </p:sp>
      <p:sp>
        <p:nvSpPr>
          <p:cNvPr id="9" name="Title 8">
            <a:extLst>
              <a:ext uri="{FF2B5EF4-FFF2-40B4-BE49-F238E27FC236}">
                <a16:creationId xmlns:a16="http://schemas.microsoft.com/office/drawing/2014/main" id="{5ABD7027-F758-4FFB-B700-2774ED0E27A2}"/>
              </a:ext>
            </a:extLst>
          </p:cNvPr>
          <p:cNvSpPr>
            <a:spLocks noGrp="1"/>
          </p:cNvSpPr>
          <p:nvPr>
            <p:ph type="title"/>
          </p:nvPr>
        </p:nvSpPr>
        <p:spPr>
          <a:xfrm>
            <a:off x="7174523" y="131346"/>
            <a:ext cx="3088157" cy="1062430"/>
          </a:xfrm>
          <a:ln w="25400">
            <a:noFill/>
          </a:ln>
        </p:spPr>
        <p:txBody>
          <a:bodyPr>
            <a:noAutofit/>
          </a:bodyPr>
          <a:lstStyle/>
          <a:p>
            <a:r>
              <a:rPr lang="en-US" sz="8000" b="1" dirty="0"/>
              <a:t>Teeth </a:t>
            </a:r>
          </a:p>
        </p:txBody>
      </p:sp>
      <p:pic>
        <p:nvPicPr>
          <p:cNvPr id="14" name="Picture 13" descr="A drawing of a face&#10;&#10;Description automatically generated">
            <a:extLst>
              <a:ext uri="{FF2B5EF4-FFF2-40B4-BE49-F238E27FC236}">
                <a16:creationId xmlns:a16="http://schemas.microsoft.com/office/drawing/2014/main" id="{5208A048-543D-4FEC-BB9E-0E194C71F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618" y="131346"/>
            <a:ext cx="1412184" cy="1493268"/>
          </a:xfrm>
          <a:prstGeom prst="rect">
            <a:avLst/>
          </a:prstGeom>
        </p:spPr>
      </p:pic>
      <p:sp>
        <p:nvSpPr>
          <p:cNvPr id="12" name="TextBox 11">
            <a:extLst>
              <a:ext uri="{FF2B5EF4-FFF2-40B4-BE49-F238E27FC236}">
                <a16:creationId xmlns:a16="http://schemas.microsoft.com/office/drawing/2014/main" id="{54195ADB-B8AB-4F35-ABCD-8B4B7F423796}"/>
              </a:ext>
            </a:extLst>
          </p:cNvPr>
          <p:cNvSpPr txBox="1"/>
          <p:nvPr/>
        </p:nvSpPr>
        <p:spPr>
          <a:xfrm>
            <a:off x="4341222" y="3429000"/>
            <a:ext cx="352970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T</a:t>
            </a:r>
            <a:r>
              <a:rPr kumimoji="0" lang="en-US" sz="2000" i="0" u="none" strike="noStrike" kern="1200" cap="none" spc="0" normalizeH="0" baseline="0" noProof="0" dirty="0" err="1">
                <a:ln>
                  <a:noFill/>
                </a:ln>
                <a:solidFill>
                  <a:prstClr val="black"/>
                </a:solidFill>
                <a:effectLst/>
                <a:uLnTx/>
                <a:uFillTx/>
                <a:latin typeface="Calibri" panose="020F0502020204030204"/>
                <a:ea typeface="+mn-ea"/>
                <a:cs typeface="+mn-cs"/>
              </a:rPr>
              <a:t>rilobites</a:t>
            </a:r>
            <a:r>
              <a:rPr lang="en-US" sz="2000" dirty="0">
                <a:solidFill>
                  <a:prstClr val="black"/>
                </a:solidFill>
                <a:latin typeface="Calibri" panose="020F0502020204030204"/>
              </a:rPr>
              <a:t> and other animals </a:t>
            </a: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are well known from these Northwest Georgia sediments.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But these fossil beds hold no enameled teeth, such as ours.  Enameled teeth had not yet  emerged.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Neither were there vertebrates, anywhere on Earth.</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icture containing person, holding, food, person&#10;&#10;Description automatically generated">
            <a:extLst>
              <a:ext uri="{FF2B5EF4-FFF2-40B4-BE49-F238E27FC236}">
                <a16:creationId xmlns:a16="http://schemas.microsoft.com/office/drawing/2014/main" id="{9FBC250C-CED1-42EC-B0E8-90A6B2393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91" y="2016864"/>
            <a:ext cx="3548040" cy="4538608"/>
          </a:xfrm>
          <a:prstGeom prst="rect">
            <a:avLst/>
          </a:prstGeom>
          <a:ln w="25400">
            <a:solidFill>
              <a:schemeClr val="tx1"/>
            </a:solidFill>
          </a:ln>
        </p:spPr>
      </p:pic>
    </p:spTree>
    <p:extLst>
      <p:ext uri="{BB962C8B-B14F-4D97-AF65-F5344CB8AC3E}">
        <p14:creationId xmlns:p14="http://schemas.microsoft.com/office/powerpoint/2010/main" val="520015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92760-AF98-4EB9-BA0E-0F83B09684B0}"/>
              </a:ext>
            </a:extLst>
          </p:cNvPr>
          <p:cNvPicPr>
            <a:picLocks noChangeAspect="1"/>
          </p:cNvPicPr>
          <p:nvPr/>
        </p:nvPicPr>
        <p:blipFill>
          <a:blip r:embed="rId2"/>
          <a:stretch>
            <a:fillRect/>
          </a:stretch>
        </p:blipFill>
        <p:spPr>
          <a:xfrm>
            <a:off x="7907903" y="354527"/>
            <a:ext cx="4179595" cy="5736552"/>
          </a:xfrm>
          <a:prstGeom prst="rect">
            <a:avLst/>
          </a:prstGeom>
          <a:ln w="25400">
            <a:solidFill>
              <a:schemeClr val="tx1"/>
            </a:solidFill>
          </a:ln>
        </p:spPr>
      </p:pic>
      <p:pic>
        <p:nvPicPr>
          <p:cNvPr id="7" name="Picture 6" descr="A close up of text on a black background&#10;&#10;Description automatically generated">
            <a:extLst>
              <a:ext uri="{FF2B5EF4-FFF2-40B4-BE49-F238E27FC236}">
                <a16:creationId xmlns:a16="http://schemas.microsoft.com/office/drawing/2014/main" id="{0598D9C9-4AF9-4D80-80B7-B35136AFB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2" y="952621"/>
            <a:ext cx="6298371" cy="4422391"/>
          </a:xfrm>
          <a:prstGeom prst="rect">
            <a:avLst/>
          </a:prstGeom>
          <a:ln w="25400">
            <a:solidFill>
              <a:schemeClr val="tx1"/>
            </a:solidFill>
          </a:ln>
        </p:spPr>
      </p:pic>
      <p:sp>
        <p:nvSpPr>
          <p:cNvPr id="2" name="TextBox 1">
            <a:extLst>
              <a:ext uri="{FF2B5EF4-FFF2-40B4-BE49-F238E27FC236}">
                <a16:creationId xmlns:a16="http://schemas.microsoft.com/office/drawing/2014/main" id="{EBA6414F-68E3-4EC0-AF11-BEDF8CFE0C39}"/>
              </a:ext>
            </a:extLst>
          </p:cNvPr>
          <p:cNvSpPr txBox="1"/>
          <p:nvPr/>
        </p:nvSpPr>
        <p:spPr>
          <a:xfrm>
            <a:off x="408561" y="44572"/>
            <a:ext cx="6352162" cy="769441"/>
          </a:xfrm>
          <a:prstGeom prst="rect">
            <a:avLst/>
          </a:prstGeom>
          <a:noFill/>
        </p:spPr>
        <p:txBody>
          <a:bodyPr wrap="square" rtlCol="0">
            <a:spAutoFit/>
          </a:bodyPr>
          <a:lstStyle/>
          <a:p>
            <a:r>
              <a:rPr lang="en-US" sz="4400" dirty="0"/>
              <a:t> </a:t>
            </a:r>
            <a:r>
              <a:rPr lang="en-US" sz="4000" dirty="0"/>
              <a:t>A Comparison of Hips</a:t>
            </a:r>
          </a:p>
        </p:txBody>
      </p:sp>
      <p:sp>
        <p:nvSpPr>
          <p:cNvPr id="3" name="TextBox 2">
            <a:extLst>
              <a:ext uri="{FF2B5EF4-FFF2-40B4-BE49-F238E27FC236}">
                <a16:creationId xmlns:a16="http://schemas.microsoft.com/office/drawing/2014/main" id="{D009DC54-8F95-49D5-A384-719029BF59DA}"/>
              </a:ext>
            </a:extLst>
          </p:cNvPr>
          <p:cNvSpPr txBox="1"/>
          <p:nvPr/>
        </p:nvSpPr>
        <p:spPr>
          <a:xfrm>
            <a:off x="104502" y="5375012"/>
            <a:ext cx="5684627" cy="923330"/>
          </a:xfrm>
          <a:prstGeom prst="rect">
            <a:avLst/>
          </a:prstGeom>
          <a:noFill/>
        </p:spPr>
        <p:txBody>
          <a:bodyPr wrap="square" rtlCol="0">
            <a:spAutoFit/>
          </a:bodyPr>
          <a:lstStyle/>
          <a:p>
            <a:r>
              <a:rPr lang="en-US" dirty="0"/>
              <a:t>The </a:t>
            </a:r>
            <a:r>
              <a:rPr lang="en-US" i="1" dirty="0"/>
              <a:t>Georgiacetus</a:t>
            </a:r>
            <a:r>
              <a:rPr lang="en-US" dirty="0"/>
              <a:t> hip bones are 36cm (14”) 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ea typeface="+mn-ea"/>
                <a:cs typeface="+mn-cs"/>
              </a:rPr>
              <a:t>The living animal was 3 to 4 meters long (9 to 13 feet long)</a:t>
            </a:r>
            <a:endParaRPr lang="en-US" dirty="0"/>
          </a:p>
          <a:p>
            <a:endParaRPr lang="en-US" dirty="0"/>
          </a:p>
        </p:txBody>
      </p:sp>
      <p:sp>
        <p:nvSpPr>
          <p:cNvPr id="4" name="TextBox 3">
            <a:extLst>
              <a:ext uri="{FF2B5EF4-FFF2-40B4-BE49-F238E27FC236}">
                <a16:creationId xmlns:a16="http://schemas.microsoft.com/office/drawing/2014/main" id="{3727421C-833C-451D-AA5E-3BB7E6A21639}"/>
              </a:ext>
            </a:extLst>
          </p:cNvPr>
          <p:cNvSpPr txBox="1"/>
          <p:nvPr/>
        </p:nvSpPr>
        <p:spPr>
          <a:xfrm>
            <a:off x="4948877" y="6112956"/>
            <a:ext cx="701614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Basilosaurus </a:t>
            </a:r>
            <a:r>
              <a:rPr lang="en-US" i="1" dirty="0" err="1"/>
              <a:t>cetoides</a:t>
            </a:r>
            <a:r>
              <a:rPr lang="en-US" i="1" dirty="0"/>
              <a:t> </a:t>
            </a:r>
            <a:r>
              <a:rPr lang="en-US" dirty="0"/>
              <a:t>hips bones are 24cm (9.4”) long for a living animal of </a:t>
            </a:r>
            <a:r>
              <a:rPr kumimoji="0" lang="en-US" i="0" u="none" strike="noStrike" kern="1200" cap="none" spc="0" normalizeH="0" baseline="0" noProof="0" dirty="0">
                <a:ln>
                  <a:noFill/>
                </a:ln>
                <a:solidFill>
                  <a:prstClr val="black"/>
                </a:solidFill>
                <a:effectLst/>
                <a:uLnTx/>
                <a:uFillTx/>
                <a:ea typeface="+mn-ea"/>
                <a:cs typeface="+mn-cs"/>
              </a:rPr>
              <a:t>15 to 20 meters long (49 feet to 65 feet long)</a:t>
            </a:r>
          </a:p>
          <a:p>
            <a:pPr algn="r"/>
            <a:endParaRPr lang="en-US" dirty="0"/>
          </a:p>
        </p:txBody>
      </p:sp>
      <p:pic>
        <p:nvPicPr>
          <p:cNvPr id="8" name="Picture 7" descr="A drawing of a face&#10;&#10;Description automatically generated">
            <a:extLst>
              <a:ext uri="{FF2B5EF4-FFF2-40B4-BE49-F238E27FC236}">
                <a16:creationId xmlns:a16="http://schemas.microsoft.com/office/drawing/2014/main" id="{033CA310-3857-4990-95E0-B088B8431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839" y="2353296"/>
            <a:ext cx="1160196" cy="1226810"/>
          </a:xfrm>
          <a:prstGeom prst="rect">
            <a:avLst/>
          </a:prstGeom>
        </p:spPr>
      </p:pic>
    </p:spTree>
    <p:extLst>
      <p:ext uri="{BB962C8B-B14F-4D97-AF65-F5344CB8AC3E}">
        <p14:creationId xmlns:p14="http://schemas.microsoft.com/office/powerpoint/2010/main" val="1596923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100EC8-4ABE-4AB0-8577-A87B372AB8D9}"/>
              </a:ext>
            </a:extLst>
          </p:cNvPr>
          <p:cNvSpPr txBox="1"/>
          <p:nvPr/>
        </p:nvSpPr>
        <p:spPr>
          <a:xfrm>
            <a:off x="172317" y="262770"/>
            <a:ext cx="5343266" cy="1200329"/>
          </a:xfrm>
          <a:prstGeom prst="rect">
            <a:avLst/>
          </a:prstGeom>
          <a:noFill/>
        </p:spPr>
        <p:txBody>
          <a:bodyPr wrap="square" rtlCol="0">
            <a:spAutoFit/>
          </a:bodyPr>
          <a:lstStyle/>
          <a:p>
            <a:r>
              <a:rPr lang="en-US" sz="3600" b="1" dirty="0"/>
              <a:t>The Vestigial Hips  &amp; Tails of Modern Whales</a:t>
            </a:r>
          </a:p>
        </p:txBody>
      </p:sp>
      <p:pic>
        <p:nvPicPr>
          <p:cNvPr id="4" name="Picture 3">
            <a:extLst>
              <a:ext uri="{FF2B5EF4-FFF2-40B4-BE49-F238E27FC236}">
                <a16:creationId xmlns:a16="http://schemas.microsoft.com/office/drawing/2014/main" id="{D4EA4B3A-27C5-4EF7-81ED-118C53C9673A}"/>
              </a:ext>
            </a:extLst>
          </p:cNvPr>
          <p:cNvPicPr>
            <a:picLocks noChangeAspect="1"/>
          </p:cNvPicPr>
          <p:nvPr/>
        </p:nvPicPr>
        <p:blipFill>
          <a:blip r:embed="rId2"/>
          <a:stretch>
            <a:fillRect/>
          </a:stretch>
        </p:blipFill>
        <p:spPr>
          <a:xfrm>
            <a:off x="266991" y="1518986"/>
            <a:ext cx="3857536" cy="2033890"/>
          </a:xfrm>
          <a:prstGeom prst="rect">
            <a:avLst/>
          </a:prstGeom>
        </p:spPr>
      </p:pic>
      <p:pic>
        <p:nvPicPr>
          <p:cNvPr id="10" name="Picture 9">
            <a:extLst>
              <a:ext uri="{FF2B5EF4-FFF2-40B4-BE49-F238E27FC236}">
                <a16:creationId xmlns:a16="http://schemas.microsoft.com/office/drawing/2014/main" id="{EAEB0616-E581-4B42-8FEC-6C77CD95EA51}"/>
              </a:ext>
            </a:extLst>
          </p:cNvPr>
          <p:cNvPicPr>
            <a:picLocks noChangeAspect="1"/>
          </p:cNvPicPr>
          <p:nvPr/>
        </p:nvPicPr>
        <p:blipFill>
          <a:blip r:embed="rId3"/>
          <a:stretch>
            <a:fillRect/>
          </a:stretch>
        </p:blipFill>
        <p:spPr>
          <a:xfrm>
            <a:off x="4591455" y="3930821"/>
            <a:ext cx="7512428" cy="2813198"/>
          </a:xfrm>
          <a:prstGeom prst="rect">
            <a:avLst/>
          </a:prstGeom>
          <a:ln w="25400">
            <a:solidFill>
              <a:schemeClr val="tx1"/>
            </a:solidFill>
          </a:ln>
        </p:spPr>
      </p:pic>
      <p:pic>
        <p:nvPicPr>
          <p:cNvPr id="12" name="Picture 11" descr="A screenshot of a cell phone&#10;&#10;Description automatically generated">
            <a:extLst>
              <a:ext uri="{FF2B5EF4-FFF2-40B4-BE49-F238E27FC236}">
                <a16:creationId xmlns:a16="http://schemas.microsoft.com/office/drawing/2014/main" id="{7EAB0B45-B5E6-4715-99DC-53C37D9AC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872" y="378860"/>
            <a:ext cx="5991136" cy="3440187"/>
          </a:xfrm>
          <a:prstGeom prst="rect">
            <a:avLst/>
          </a:prstGeom>
          <a:ln w="25400">
            <a:solidFill>
              <a:schemeClr val="tx1"/>
            </a:solidFill>
          </a:ln>
        </p:spPr>
      </p:pic>
      <p:pic>
        <p:nvPicPr>
          <p:cNvPr id="14" name="Picture 13" descr="A drawing of a face&#10;&#10;Description automatically generated">
            <a:extLst>
              <a:ext uri="{FF2B5EF4-FFF2-40B4-BE49-F238E27FC236}">
                <a16:creationId xmlns:a16="http://schemas.microsoft.com/office/drawing/2014/main" id="{3AE14804-640A-4AE3-82DF-756CF25095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455" y="1935767"/>
            <a:ext cx="1135153" cy="1200329"/>
          </a:xfrm>
          <a:prstGeom prst="rect">
            <a:avLst/>
          </a:prstGeom>
        </p:spPr>
      </p:pic>
      <p:sp>
        <p:nvSpPr>
          <p:cNvPr id="15" name="TextBox 14">
            <a:extLst>
              <a:ext uri="{FF2B5EF4-FFF2-40B4-BE49-F238E27FC236}">
                <a16:creationId xmlns:a16="http://schemas.microsoft.com/office/drawing/2014/main" id="{C6F5E519-CA1E-49CB-9591-CF7354BABB1D}"/>
              </a:ext>
            </a:extLst>
          </p:cNvPr>
          <p:cNvSpPr txBox="1"/>
          <p:nvPr/>
        </p:nvSpPr>
        <p:spPr>
          <a:xfrm>
            <a:off x="299547" y="3728592"/>
            <a:ext cx="4194631" cy="2862322"/>
          </a:xfrm>
          <a:prstGeom prst="rect">
            <a:avLst/>
          </a:prstGeom>
          <a:noFill/>
        </p:spPr>
        <p:txBody>
          <a:bodyPr wrap="square" rtlCol="0">
            <a:spAutoFit/>
          </a:bodyPr>
          <a:lstStyle/>
          <a:p>
            <a:r>
              <a:rPr lang="en-US" sz="2000" dirty="0"/>
              <a:t>All of the modern whales, from dolphins to the mighty rorquals; still share two traits inherited from </a:t>
            </a:r>
            <a:r>
              <a:rPr lang="en-US" sz="2000" i="1" dirty="0"/>
              <a:t>Basilosaurus</a:t>
            </a:r>
            <a:r>
              <a:rPr lang="en-US" sz="2000" dirty="0"/>
              <a:t>.</a:t>
            </a:r>
          </a:p>
          <a:p>
            <a:pPr marL="342900" indent="-342900">
              <a:buFont typeface="+mj-lt"/>
              <a:buAutoNum type="arabicPeriod"/>
            </a:pPr>
            <a:r>
              <a:rPr lang="en-US" sz="2000" dirty="0"/>
              <a:t>A vestigial hip, free-floating and unattached to the spine.</a:t>
            </a:r>
          </a:p>
          <a:p>
            <a:pPr marL="342900" indent="-342900">
              <a:buFont typeface="+mj-lt"/>
              <a:buAutoNum type="arabicPeriod"/>
            </a:pPr>
            <a:r>
              <a:rPr lang="en-US" sz="2000" dirty="0"/>
              <a:t>Simplified and compact end of tail vertebrae, wrapped in fibrous tissue to support the flukes.</a:t>
            </a:r>
          </a:p>
        </p:txBody>
      </p:sp>
    </p:spTree>
    <p:extLst>
      <p:ext uri="{BB962C8B-B14F-4D97-AF65-F5344CB8AC3E}">
        <p14:creationId xmlns:p14="http://schemas.microsoft.com/office/powerpoint/2010/main" val="478667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47BD-9196-4C86-9FA2-1EE7525E6FAB}"/>
              </a:ext>
            </a:extLst>
          </p:cNvPr>
          <p:cNvSpPr>
            <a:spLocks noGrp="1"/>
          </p:cNvSpPr>
          <p:nvPr>
            <p:ph type="title"/>
          </p:nvPr>
        </p:nvSpPr>
        <p:spPr>
          <a:xfrm>
            <a:off x="240165" y="113212"/>
            <a:ext cx="4789035" cy="704810"/>
          </a:xfrm>
          <a:ln w="25400">
            <a:solidFill>
              <a:schemeClr val="tx1"/>
            </a:solidFill>
          </a:ln>
        </p:spPr>
        <p:txBody>
          <a:bodyPr>
            <a:noAutofit/>
          </a:bodyPr>
          <a:lstStyle/>
          <a:p>
            <a:r>
              <a:rPr lang="en-US" sz="3600" b="1" dirty="0">
                <a:latin typeface="+mn-lt"/>
              </a:rPr>
              <a:t>The Tooth of the Whale</a:t>
            </a:r>
          </a:p>
        </p:txBody>
      </p:sp>
      <p:pic>
        <p:nvPicPr>
          <p:cNvPr id="5" name="Picture 4" descr="A close up of a dinosaur&#10;&#10;Description automatically generated">
            <a:extLst>
              <a:ext uri="{FF2B5EF4-FFF2-40B4-BE49-F238E27FC236}">
                <a16:creationId xmlns:a16="http://schemas.microsoft.com/office/drawing/2014/main" id="{69A20215-BE13-4F39-89EA-A368B7B61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786" y="238618"/>
            <a:ext cx="4552049" cy="3651399"/>
          </a:xfrm>
          <a:prstGeom prst="rect">
            <a:avLst/>
          </a:prstGeom>
          <a:ln w="25400">
            <a:solidFill>
              <a:schemeClr val="tx1"/>
            </a:solidFill>
          </a:ln>
        </p:spPr>
      </p:pic>
      <p:pic>
        <p:nvPicPr>
          <p:cNvPr id="4" name="Picture 3" descr="A close up of a dinosaur&#10;&#10;Description automatically generated">
            <a:extLst>
              <a:ext uri="{FF2B5EF4-FFF2-40B4-BE49-F238E27FC236}">
                <a16:creationId xmlns:a16="http://schemas.microsoft.com/office/drawing/2014/main" id="{AE3B0565-20C7-4588-B823-DD4B7A38E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950" y="4005958"/>
            <a:ext cx="4467213" cy="2730533"/>
          </a:xfrm>
          <a:prstGeom prst="rect">
            <a:avLst/>
          </a:prstGeom>
          <a:ln w="25400">
            <a:solidFill>
              <a:schemeClr val="tx1"/>
            </a:solidFill>
          </a:ln>
        </p:spPr>
      </p:pic>
      <p:pic>
        <p:nvPicPr>
          <p:cNvPr id="8" name="Picture 7" descr="A close up of a map&#10;&#10;Description automatically generated">
            <a:extLst>
              <a:ext uri="{FF2B5EF4-FFF2-40B4-BE49-F238E27FC236}">
                <a16:creationId xmlns:a16="http://schemas.microsoft.com/office/drawing/2014/main" id="{79350D1B-BE62-4CD8-93C4-312F3762E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22" y="933963"/>
            <a:ext cx="3420181" cy="2956053"/>
          </a:xfrm>
          <a:prstGeom prst="rect">
            <a:avLst/>
          </a:prstGeom>
          <a:ln w="25400">
            <a:solidFill>
              <a:schemeClr val="tx1"/>
            </a:solidFill>
          </a:ln>
        </p:spPr>
      </p:pic>
      <p:sp>
        <p:nvSpPr>
          <p:cNvPr id="9" name="TextBox 8">
            <a:extLst>
              <a:ext uri="{FF2B5EF4-FFF2-40B4-BE49-F238E27FC236}">
                <a16:creationId xmlns:a16="http://schemas.microsoft.com/office/drawing/2014/main" id="{CFA0D743-DA7A-4E8C-8876-A13D1FC9D147}"/>
              </a:ext>
            </a:extLst>
          </p:cNvPr>
          <p:cNvSpPr txBox="1"/>
          <p:nvPr/>
        </p:nvSpPr>
        <p:spPr>
          <a:xfrm>
            <a:off x="3893574" y="2043357"/>
            <a:ext cx="3316355" cy="1846659"/>
          </a:xfrm>
          <a:prstGeom prst="rect">
            <a:avLst/>
          </a:prstGeom>
          <a:noFill/>
          <a:ln w="25400">
            <a:solidFill>
              <a:schemeClr val="tx1"/>
            </a:solidFill>
          </a:ln>
        </p:spPr>
        <p:txBody>
          <a:bodyPr wrap="square" rtlCol="0">
            <a:spAutoFit/>
          </a:bodyPr>
          <a:lstStyle/>
          <a:p>
            <a:r>
              <a:rPr lang="en-US" sz="2400" b="1" dirty="0">
                <a:solidFill>
                  <a:srgbClr val="FF0000"/>
                </a:solidFill>
              </a:rPr>
              <a:t>#1;</a:t>
            </a:r>
            <a:r>
              <a:rPr lang="en-US" b="1" dirty="0"/>
              <a:t> </a:t>
            </a:r>
            <a:r>
              <a:rPr lang="en-US" dirty="0" err="1"/>
              <a:t>Protowhale</a:t>
            </a:r>
            <a:r>
              <a:rPr lang="en-US" dirty="0"/>
              <a:t>; </a:t>
            </a:r>
          </a:p>
          <a:p>
            <a:r>
              <a:rPr lang="en-US" i="1" dirty="0" err="1"/>
              <a:t>Carolinacetus</a:t>
            </a:r>
            <a:r>
              <a:rPr lang="en-US" i="1" dirty="0"/>
              <a:t> </a:t>
            </a:r>
            <a:r>
              <a:rPr lang="en-US" i="1" dirty="0" err="1"/>
              <a:t>gingerichi</a:t>
            </a:r>
            <a:r>
              <a:rPr lang="en-US" dirty="0"/>
              <a:t>, approximately </a:t>
            </a:r>
            <a:r>
              <a:rPr kumimoji="0" lang="en-US" b="0" i="0" u="none" strike="noStrike" kern="1200" cap="none" spc="0" normalizeH="0" baseline="0" noProof="0" dirty="0">
                <a:ln>
                  <a:noFill/>
                </a:ln>
                <a:solidFill>
                  <a:prstClr val="black"/>
                </a:solidFill>
                <a:effectLst/>
                <a:uLnTx/>
                <a:uFillTx/>
                <a:ea typeface="+mn-ea"/>
                <a:cs typeface="+mn-cs"/>
              </a:rPr>
              <a:t>39.7-42.4 </a:t>
            </a:r>
            <a:r>
              <a:rPr lang="en-US" dirty="0"/>
              <a:t>million years ago. Probably 3 to 4 meters in length.</a:t>
            </a:r>
            <a:r>
              <a:rPr lang="en-US" i="1" dirty="0"/>
              <a:t> D</a:t>
            </a:r>
            <a:r>
              <a:rPr lang="en-US" dirty="0"/>
              <a:t>escribed in 2005 from a South Carolina specimen. </a:t>
            </a:r>
          </a:p>
        </p:txBody>
      </p:sp>
      <p:cxnSp>
        <p:nvCxnSpPr>
          <p:cNvPr id="13" name="Straight Arrow Connector 12">
            <a:extLst>
              <a:ext uri="{FF2B5EF4-FFF2-40B4-BE49-F238E27FC236}">
                <a16:creationId xmlns:a16="http://schemas.microsoft.com/office/drawing/2014/main" id="{FD514AA2-0D1A-4F25-8A4C-278D6DAB730F}"/>
              </a:ext>
            </a:extLst>
          </p:cNvPr>
          <p:cNvCxnSpPr>
            <a:cxnSpLocks/>
          </p:cNvCxnSpPr>
          <p:nvPr/>
        </p:nvCxnSpPr>
        <p:spPr>
          <a:xfrm flipH="1">
            <a:off x="3522104" y="2301512"/>
            <a:ext cx="37147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52A0132-E58E-4DD3-BD7B-5AA732C9F6BF}"/>
              </a:ext>
            </a:extLst>
          </p:cNvPr>
          <p:cNvSpPr txBox="1"/>
          <p:nvPr/>
        </p:nvSpPr>
        <p:spPr>
          <a:xfrm>
            <a:off x="101922" y="4982841"/>
            <a:ext cx="2468520" cy="738664"/>
          </a:xfrm>
          <a:prstGeom prst="rect">
            <a:avLst/>
          </a:prstGeom>
          <a:noFill/>
          <a:ln w="25400">
            <a:solidFill>
              <a:schemeClr val="tx1"/>
            </a:solidFill>
          </a:ln>
        </p:spPr>
        <p:txBody>
          <a:bodyPr wrap="square" rtlCol="0">
            <a:spAutoFit/>
          </a:bodyPr>
          <a:lstStyle/>
          <a:p>
            <a:r>
              <a:rPr lang="en-US" sz="2400" b="1" dirty="0">
                <a:solidFill>
                  <a:srgbClr val="FF0000"/>
                </a:solidFill>
              </a:rPr>
              <a:t>#2;</a:t>
            </a:r>
            <a:r>
              <a:rPr lang="en-US" b="1" dirty="0"/>
              <a:t> </a:t>
            </a:r>
            <a:r>
              <a:rPr lang="en-US" dirty="0" err="1"/>
              <a:t>Protowhale</a:t>
            </a:r>
            <a:r>
              <a:rPr lang="en-US" dirty="0"/>
              <a:t>; </a:t>
            </a:r>
            <a:r>
              <a:rPr lang="en-US" i="1" dirty="0"/>
              <a:t>Georgiacetus vogtlensis</a:t>
            </a:r>
            <a:endParaRPr lang="en-US" dirty="0"/>
          </a:p>
        </p:txBody>
      </p:sp>
      <p:cxnSp>
        <p:nvCxnSpPr>
          <p:cNvPr id="16" name="Straight Arrow Connector 15">
            <a:extLst>
              <a:ext uri="{FF2B5EF4-FFF2-40B4-BE49-F238E27FC236}">
                <a16:creationId xmlns:a16="http://schemas.microsoft.com/office/drawing/2014/main" id="{6E3B40A1-76C1-4CA7-BEDB-001114657D5D}"/>
              </a:ext>
            </a:extLst>
          </p:cNvPr>
          <p:cNvCxnSpPr/>
          <p:nvPr/>
        </p:nvCxnSpPr>
        <p:spPr>
          <a:xfrm>
            <a:off x="2571750" y="5352173"/>
            <a:ext cx="4572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FFFD8C91-3220-428A-9E1F-DFDDA8C47929}"/>
              </a:ext>
            </a:extLst>
          </p:cNvPr>
          <p:cNvSpPr txBox="1"/>
          <p:nvPr/>
        </p:nvSpPr>
        <p:spPr>
          <a:xfrm>
            <a:off x="7649508" y="4133850"/>
            <a:ext cx="4302316" cy="738664"/>
          </a:xfrm>
          <a:prstGeom prst="rect">
            <a:avLst/>
          </a:prstGeom>
          <a:noFill/>
          <a:ln w="25400">
            <a:solidFill>
              <a:schemeClr val="dk1"/>
            </a:solidFill>
          </a:ln>
        </p:spPr>
        <p:txBody>
          <a:bodyPr wrap="square" rtlCol="0">
            <a:spAutoFit/>
          </a:bodyPr>
          <a:lstStyle/>
          <a:p>
            <a:r>
              <a:rPr lang="en-US" sz="2400" b="1" dirty="0">
                <a:solidFill>
                  <a:srgbClr val="FF0000"/>
                </a:solidFill>
              </a:rPr>
              <a:t>#3;</a:t>
            </a:r>
            <a:r>
              <a:rPr lang="en-US" dirty="0"/>
              <a:t> First great whale; </a:t>
            </a:r>
            <a:r>
              <a:rPr lang="en-US" i="1" dirty="0"/>
              <a:t>Basilosaurus </a:t>
            </a:r>
            <a:r>
              <a:rPr lang="en-US" i="1" dirty="0" err="1"/>
              <a:t>cetoides</a:t>
            </a:r>
            <a:endParaRPr lang="en-US" i="1" dirty="0"/>
          </a:p>
          <a:p>
            <a:r>
              <a:rPr lang="en-US" dirty="0"/>
              <a:t>Powerful muscles driving savage teeth.</a:t>
            </a:r>
          </a:p>
        </p:txBody>
      </p:sp>
      <p:cxnSp>
        <p:nvCxnSpPr>
          <p:cNvPr id="22" name="Straight Arrow Connector 21">
            <a:extLst>
              <a:ext uri="{FF2B5EF4-FFF2-40B4-BE49-F238E27FC236}">
                <a16:creationId xmlns:a16="http://schemas.microsoft.com/office/drawing/2014/main" id="{BEC87597-8331-44A8-815A-01EDF6504DD9}"/>
              </a:ext>
            </a:extLst>
          </p:cNvPr>
          <p:cNvCxnSpPr>
            <a:cxnSpLocks/>
          </p:cNvCxnSpPr>
          <p:nvPr/>
        </p:nvCxnSpPr>
        <p:spPr>
          <a:xfrm flipV="1">
            <a:off x="9620250" y="3890017"/>
            <a:ext cx="0" cy="24383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7" name="Picture 6" descr="A drawing of a face&#10;&#10;Description automatically generated">
            <a:extLst>
              <a:ext uri="{FF2B5EF4-FFF2-40B4-BE49-F238E27FC236}">
                <a16:creationId xmlns:a16="http://schemas.microsoft.com/office/drawing/2014/main" id="{7AC98A0B-10FB-437B-B80E-3F5EC4D2C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6704" y="121509"/>
            <a:ext cx="1475577" cy="1560299"/>
          </a:xfrm>
          <a:prstGeom prst="rect">
            <a:avLst/>
          </a:prstGeom>
        </p:spPr>
      </p:pic>
      <p:sp>
        <p:nvSpPr>
          <p:cNvPr id="11" name="TextBox 10">
            <a:extLst>
              <a:ext uri="{FF2B5EF4-FFF2-40B4-BE49-F238E27FC236}">
                <a16:creationId xmlns:a16="http://schemas.microsoft.com/office/drawing/2014/main" id="{B8D24FCA-4C70-4D4E-A4CD-C189CF0B8C9F}"/>
              </a:ext>
            </a:extLst>
          </p:cNvPr>
          <p:cNvSpPr txBox="1"/>
          <p:nvPr/>
        </p:nvSpPr>
        <p:spPr>
          <a:xfrm>
            <a:off x="2928201" y="2045206"/>
            <a:ext cx="577392" cy="461665"/>
          </a:xfrm>
          <a:prstGeom prst="rect">
            <a:avLst/>
          </a:prstGeom>
          <a:noFill/>
        </p:spPr>
        <p:txBody>
          <a:bodyPr wrap="square" rtlCol="0">
            <a:spAutoFit/>
          </a:bodyPr>
          <a:lstStyle/>
          <a:p>
            <a:r>
              <a:rPr lang="en-US" sz="2400" b="1" dirty="0">
                <a:solidFill>
                  <a:srgbClr val="FF0000"/>
                </a:solidFill>
              </a:rPr>
              <a:t>#1</a:t>
            </a:r>
          </a:p>
        </p:txBody>
      </p:sp>
      <p:sp>
        <p:nvSpPr>
          <p:cNvPr id="12" name="TextBox 11">
            <a:extLst>
              <a:ext uri="{FF2B5EF4-FFF2-40B4-BE49-F238E27FC236}">
                <a16:creationId xmlns:a16="http://schemas.microsoft.com/office/drawing/2014/main" id="{E816C0BE-1E40-4F93-A5D7-FA1CD0304500}"/>
              </a:ext>
            </a:extLst>
          </p:cNvPr>
          <p:cNvSpPr txBox="1"/>
          <p:nvPr/>
        </p:nvSpPr>
        <p:spPr>
          <a:xfrm>
            <a:off x="3209953" y="5132796"/>
            <a:ext cx="788749" cy="461665"/>
          </a:xfrm>
          <a:prstGeom prst="rect">
            <a:avLst/>
          </a:prstGeom>
          <a:noFill/>
        </p:spPr>
        <p:txBody>
          <a:bodyPr wrap="square" rtlCol="0">
            <a:spAutoFit/>
          </a:bodyPr>
          <a:lstStyle/>
          <a:p>
            <a:r>
              <a:rPr lang="en-US" sz="2400" b="1" dirty="0">
                <a:solidFill>
                  <a:srgbClr val="FF0000"/>
                </a:solidFill>
              </a:rPr>
              <a:t>#2</a:t>
            </a:r>
          </a:p>
        </p:txBody>
      </p:sp>
      <p:sp>
        <p:nvSpPr>
          <p:cNvPr id="15" name="TextBox 14">
            <a:extLst>
              <a:ext uri="{FF2B5EF4-FFF2-40B4-BE49-F238E27FC236}">
                <a16:creationId xmlns:a16="http://schemas.microsoft.com/office/drawing/2014/main" id="{2ABEAF13-98CF-407F-ADC6-CF21870958B0}"/>
              </a:ext>
            </a:extLst>
          </p:cNvPr>
          <p:cNvSpPr txBox="1"/>
          <p:nvPr/>
        </p:nvSpPr>
        <p:spPr>
          <a:xfrm>
            <a:off x="7924800" y="1887794"/>
            <a:ext cx="629265" cy="461665"/>
          </a:xfrm>
          <a:prstGeom prst="rect">
            <a:avLst/>
          </a:prstGeom>
          <a:noFill/>
        </p:spPr>
        <p:txBody>
          <a:bodyPr wrap="square" rtlCol="0">
            <a:spAutoFit/>
          </a:bodyPr>
          <a:lstStyle/>
          <a:p>
            <a:r>
              <a:rPr lang="en-US" sz="2400" b="1" dirty="0">
                <a:solidFill>
                  <a:srgbClr val="FF0000"/>
                </a:solidFill>
              </a:rPr>
              <a:t>#3</a:t>
            </a:r>
          </a:p>
        </p:txBody>
      </p:sp>
      <p:sp>
        <p:nvSpPr>
          <p:cNvPr id="18" name="TextBox 17">
            <a:extLst>
              <a:ext uri="{FF2B5EF4-FFF2-40B4-BE49-F238E27FC236}">
                <a16:creationId xmlns:a16="http://schemas.microsoft.com/office/drawing/2014/main" id="{D7EF94C4-A938-418B-83BD-9191AB40D20C}"/>
              </a:ext>
            </a:extLst>
          </p:cNvPr>
          <p:cNvSpPr txBox="1"/>
          <p:nvPr/>
        </p:nvSpPr>
        <p:spPr>
          <a:xfrm>
            <a:off x="7649508" y="4982841"/>
            <a:ext cx="4164670" cy="1754326"/>
          </a:xfrm>
          <a:prstGeom prst="rect">
            <a:avLst/>
          </a:prstGeom>
          <a:noFill/>
        </p:spPr>
        <p:txBody>
          <a:bodyPr wrap="square" rtlCol="0">
            <a:spAutoFit/>
          </a:bodyPr>
          <a:lstStyle/>
          <a:p>
            <a:pPr algn="just"/>
            <a:r>
              <a:rPr lang="en-US" b="1" dirty="0"/>
              <a:t>All three of these related species share a similar, very efficient tooth arrangement; forward peg-like teeth for seizing prey and rear shearing teeth for dispatching prey and processing it into manageable portions. </a:t>
            </a:r>
          </a:p>
        </p:txBody>
      </p:sp>
    </p:spTree>
    <p:extLst>
      <p:ext uri="{BB962C8B-B14F-4D97-AF65-F5344CB8AC3E}">
        <p14:creationId xmlns:p14="http://schemas.microsoft.com/office/powerpoint/2010/main" val="4048736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FFC39-D96D-4475-8097-3003171EDFBE}"/>
              </a:ext>
            </a:extLst>
          </p:cNvPr>
          <p:cNvSpPr>
            <a:spLocks noGrp="1"/>
          </p:cNvSpPr>
          <p:nvPr>
            <p:ph type="title"/>
          </p:nvPr>
        </p:nvSpPr>
        <p:spPr>
          <a:xfrm>
            <a:off x="284745" y="203993"/>
            <a:ext cx="10515600" cy="395024"/>
          </a:xfrm>
        </p:spPr>
        <p:txBody>
          <a:bodyPr>
            <a:normAutofit fontScale="90000"/>
          </a:bodyPr>
          <a:lstStyle/>
          <a:p>
            <a:r>
              <a:rPr lang="en-US" dirty="0"/>
              <a:t>Evolution In Whale Teeth</a:t>
            </a:r>
          </a:p>
        </p:txBody>
      </p:sp>
      <p:pic>
        <p:nvPicPr>
          <p:cNvPr id="4" name="Picture 3" descr="A picture containing table, sitting, game, laying&#10;&#10;Description automatically generated">
            <a:extLst>
              <a:ext uri="{FF2B5EF4-FFF2-40B4-BE49-F238E27FC236}">
                <a16:creationId xmlns:a16="http://schemas.microsoft.com/office/drawing/2014/main" id="{E22A2D34-C31D-4C9F-89E7-2AC5B2DC6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180" y="3745532"/>
            <a:ext cx="1385445" cy="2960068"/>
          </a:xfrm>
          <a:prstGeom prst="rect">
            <a:avLst/>
          </a:prstGeom>
        </p:spPr>
      </p:pic>
      <p:pic>
        <p:nvPicPr>
          <p:cNvPr id="8" name="Picture 7" descr="A picture containing photo, person, standing, holding&#10;&#10;Description automatically generated">
            <a:extLst>
              <a:ext uri="{FF2B5EF4-FFF2-40B4-BE49-F238E27FC236}">
                <a16:creationId xmlns:a16="http://schemas.microsoft.com/office/drawing/2014/main" id="{72505997-EF3A-4A37-A914-8D8AC86BC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300" y="3745531"/>
            <a:ext cx="1417908" cy="2960068"/>
          </a:xfrm>
          <a:prstGeom prst="rect">
            <a:avLst/>
          </a:prstGeom>
        </p:spPr>
      </p:pic>
      <p:pic>
        <p:nvPicPr>
          <p:cNvPr id="10" name="Picture 9" descr="A picture containing sitting&#10;&#10;Description automatically generated">
            <a:extLst>
              <a:ext uri="{FF2B5EF4-FFF2-40B4-BE49-F238E27FC236}">
                <a16:creationId xmlns:a16="http://schemas.microsoft.com/office/drawing/2014/main" id="{D281E0A4-F16B-4FD4-A4EA-846CEE9F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397" y="3676850"/>
            <a:ext cx="1689560" cy="3028749"/>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BC842DD-FE5A-426F-9F27-14085A30F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745" y="855440"/>
            <a:ext cx="3257328" cy="5850160"/>
          </a:xfrm>
          <a:prstGeom prst="rect">
            <a:avLst/>
          </a:prstGeom>
          <a:ln w="25400">
            <a:solidFill>
              <a:schemeClr val="tx1"/>
            </a:solidFill>
          </a:ln>
        </p:spPr>
      </p:pic>
      <p:pic>
        <p:nvPicPr>
          <p:cNvPr id="6" name="Picture 5" descr="A picture containing indoor, animal&#10;&#10;Description generated with very high confidence">
            <a:extLst>
              <a:ext uri="{FF2B5EF4-FFF2-40B4-BE49-F238E27FC236}">
                <a16:creationId xmlns:a16="http://schemas.microsoft.com/office/drawing/2014/main" id="{B06FAF28-49B4-48CB-8959-6E028B5903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1249" y="170953"/>
            <a:ext cx="2424875" cy="6538720"/>
          </a:xfrm>
          <a:prstGeom prst="rect">
            <a:avLst/>
          </a:prstGeom>
          <a:ln w="25400">
            <a:solidFill>
              <a:schemeClr val="tx1"/>
            </a:solidFill>
          </a:ln>
        </p:spPr>
      </p:pic>
      <p:sp>
        <p:nvSpPr>
          <p:cNvPr id="7" name="Rectangle 6">
            <a:extLst>
              <a:ext uri="{FF2B5EF4-FFF2-40B4-BE49-F238E27FC236}">
                <a16:creationId xmlns:a16="http://schemas.microsoft.com/office/drawing/2014/main" id="{76856BAD-C935-4E22-A2AC-504AF863FC18}"/>
              </a:ext>
            </a:extLst>
          </p:cNvPr>
          <p:cNvSpPr/>
          <p:nvPr/>
        </p:nvSpPr>
        <p:spPr>
          <a:xfrm>
            <a:off x="3657397" y="3570973"/>
            <a:ext cx="5648527" cy="313462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10C573-308A-4770-B1AA-36359BB52D0A}"/>
              </a:ext>
            </a:extLst>
          </p:cNvPr>
          <p:cNvSpPr txBox="1"/>
          <p:nvPr/>
        </p:nvSpPr>
        <p:spPr>
          <a:xfrm>
            <a:off x="2964632" y="1023246"/>
            <a:ext cx="577442" cy="461665"/>
          </a:xfrm>
          <a:prstGeom prst="rect">
            <a:avLst/>
          </a:prstGeom>
          <a:noFill/>
        </p:spPr>
        <p:txBody>
          <a:bodyPr wrap="square" rtlCol="0">
            <a:spAutoFit/>
          </a:bodyPr>
          <a:lstStyle/>
          <a:p>
            <a:r>
              <a:rPr lang="en-US" sz="2400" b="1" dirty="0">
                <a:solidFill>
                  <a:srgbClr val="FF0000"/>
                </a:solidFill>
              </a:rPr>
              <a:t>#1</a:t>
            </a:r>
          </a:p>
        </p:txBody>
      </p:sp>
      <p:sp>
        <p:nvSpPr>
          <p:cNvPr id="9" name="TextBox 8">
            <a:extLst>
              <a:ext uri="{FF2B5EF4-FFF2-40B4-BE49-F238E27FC236}">
                <a16:creationId xmlns:a16="http://schemas.microsoft.com/office/drawing/2014/main" id="{FAAF6601-3839-4C18-961E-5895859CA737}"/>
              </a:ext>
            </a:extLst>
          </p:cNvPr>
          <p:cNvSpPr txBox="1"/>
          <p:nvPr/>
        </p:nvSpPr>
        <p:spPr>
          <a:xfrm>
            <a:off x="5274392" y="3891520"/>
            <a:ext cx="560439" cy="461665"/>
          </a:xfrm>
          <a:prstGeom prst="rect">
            <a:avLst/>
          </a:prstGeom>
          <a:noFill/>
        </p:spPr>
        <p:txBody>
          <a:bodyPr wrap="square" rtlCol="0">
            <a:spAutoFit/>
          </a:bodyPr>
          <a:lstStyle/>
          <a:p>
            <a:r>
              <a:rPr lang="en-US" sz="2400" b="1" dirty="0">
                <a:solidFill>
                  <a:srgbClr val="FF0000"/>
                </a:solidFill>
              </a:rPr>
              <a:t>#2</a:t>
            </a:r>
          </a:p>
        </p:txBody>
      </p:sp>
      <p:sp>
        <p:nvSpPr>
          <p:cNvPr id="11" name="TextBox 10">
            <a:extLst>
              <a:ext uri="{FF2B5EF4-FFF2-40B4-BE49-F238E27FC236}">
                <a16:creationId xmlns:a16="http://schemas.microsoft.com/office/drawing/2014/main" id="{74ACFBCB-A8AA-403C-B99B-C6B7FB50D51A}"/>
              </a:ext>
            </a:extLst>
          </p:cNvPr>
          <p:cNvSpPr txBox="1"/>
          <p:nvPr/>
        </p:nvSpPr>
        <p:spPr>
          <a:xfrm>
            <a:off x="9509760" y="2040556"/>
            <a:ext cx="654518" cy="461665"/>
          </a:xfrm>
          <a:prstGeom prst="rect">
            <a:avLst/>
          </a:prstGeom>
          <a:noFill/>
        </p:spPr>
        <p:txBody>
          <a:bodyPr wrap="square" rtlCol="0">
            <a:spAutoFit/>
          </a:bodyPr>
          <a:lstStyle/>
          <a:p>
            <a:r>
              <a:rPr lang="en-US" sz="2400" b="1" dirty="0">
                <a:solidFill>
                  <a:srgbClr val="FF0000"/>
                </a:solidFill>
              </a:rPr>
              <a:t>#3</a:t>
            </a:r>
          </a:p>
        </p:txBody>
      </p:sp>
      <p:sp>
        <p:nvSpPr>
          <p:cNvPr id="12" name="TextBox 11">
            <a:extLst>
              <a:ext uri="{FF2B5EF4-FFF2-40B4-BE49-F238E27FC236}">
                <a16:creationId xmlns:a16="http://schemas.microsoft.com/office/drawing/2014/main" id="{3CF1EA99-F0B3-4F53-92BA-2D0FB030281E}"/>
              </a:ext>
            </a:extLst>
          </p:cNvPr>
          <p:cNvSpPr txBox="1"/>
          <p:nvPr/>
        </p:nvSpPr>
        <p:spPr>
          <a:xfrm>
            <a:off x="3657397" y="697211"/>
            <a:ext cx="5675341" cy="2800767"/>
          </a:xfrm>
          <a:prstGeom prst="rect">
            <a:avLst/>
          </a:prstGeom>
          <a:noFill/>
        </p:spPr>
        <p:txBody>
          <a:bodyPr wrap="square" rtlCol="0">
            <a:spAutoFit/>
          </a:bodyPr>
          <a:lstStyle/>
          <a:p>
            <a:pPr algn="just"/>
            <a:r>
              <a:rPr lang="en-US" sz="1600" dirty="0"/>
              <a:t>Evolution doesn’t necessarily progress towards efficiency but the theory that “any mutation or variation which offers an advantage, no matter how small, will be preserved and amplified in successive generations” seems to apply in the progression of early whale teeth. </a:t>
            </a:r>
          </a:p>
          <a:p>
            <a:pPr algn="just"/>
            <a:endParaRPr lang="en-US" sz="800" dirty="0"/>
          </a:p>
          <a:p>
            <a:pPr algn="just"/>
            <a:r>
              <a:rPr lang="en-US" sz="1600" dirty="0"/>
              <a:t>While </a:t>
            </a:r>
            <a:r>
              <a:rPr lang="en-US" sz="1600" i="1" dirty="0" err="1"/>
              <a:t>Carolinacetus</a:t>
            </a:r>
            <a:r>
              <a:rPr lang="en-US" sz="1600" i="1" dirty="0"/>
              <a:t> </a:t>
            </a:r>
            <a:r>
              <a:rPr lang="en-US" sz="1600" dirty="0"/>
              <a:t>had efficient teeth (#1), clearly </a:t>
            </a:r>
            <a:r>
              <a:rPr lang="en-US" sz="1600" i="1" dirty="0"/>
              <a:t>Georgiacetus</a:t>
            </a:r>
            <a:r>
              <a:rPr lang="en-US" sz="1600" dirty="0"/>
              <a:t> is an improvement (#2), but </a:t>
            </a:r>
            <a:r>
              <a:rPr lang="en-US" sz="1600" i="1" dirty="0"/>
              <a:t>Basilosaurus</a:t>
            </a:r>
            <a:r>
              <a:rPr lang="en-US" sz="1600" dirty="0"/>
              <a:t> shows even greater efficiency with one of the most complex carnivore molars nature ever produced. </a:t>
            </a:r>
          </a:p>
          <a:p>
            <a:pPr algn="just"/>
            <a:endParaRPr lang="en-US" sz="800" dirty="0"/>
          </a:p>
          <a:p>
            <a:pPr algn="just"/>
            <a:r>
              <a:rPr lang="en-US" sz="1600" dirty="0"/>
              <a:t>A tooth which occurs in Georgia.</a:t>
            </a:r>
          </a:p>
        </p:txBody>
      </p:sp>
      <p:pic>
        <p:nvPicPr>
          <p:cNvPr id="14" name="Picture 13" descr="A drawing of a face&#10;&#10;Description automatically generated">
            <a:extLst>
              <a:ext uri="{FF2B5EF4-FFF2-40B4-BE49-F238E27FC236}">
                <a16:creationId xmlns:a16="http://schemas.microsoft.com/office/drawing/2014/main" id="{3A4514E1-08C0-4D52-8EB3-676A452B43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3365" y="2914056"/>
            <a:ext cx="497682" cy="526257"/>
          </a:xfrm>
          <a:prstGeom prst="rect">
            <a:avLst/>
          </a:prstGeom>
        </p:spPr>
      </p:pic>
    </p:spTree>
    <p:extLst>
      <p:ext uri="{BB962C8B-B14F-4D97-AF65-F5344CB8AC3E}">
        <p14:creationId xmlns:p14="http://schemas.microsoft.com/office/powerpoint/2010/main" val="3817196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B401F-EB6D-4FE3-AE00-994A9E3C46E1}"/>
              </a:ext>
            </a:extLst>
          </p:cNvPr>
          <p:cNvSpPr txBox="1">
            <a:spLocks/>
          </p:cNvSpPr>
          <p:nvPr/>
        </p:nvSpPr>
        <p:spPr>
          <a:xfrm>
            <a:off x="92365" y="231785"/>
            <a:ext cx="11726741" cy="464591"/>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Calibri" panose="020F0502020204030204" pitchFamily="34" charset="0"/>
                <a:cs typeface="Calibri" panose="020F0502020204030204" pitchFamily="34" charset="0"/>
              </a:rPr>
              <a:t>Modern Toothed Whales are Descendants of the Basilosaurids </a:t>
            </a:r>
          </a:p>
        </p:txBody>
      </p:sp>
      <p:pic>
        <p:nvPicPr>
          <p:cNvPr id="3" name="Picture 2" descr="A close up of a dolphin&#10;&#10;Description generated with very high confidence">
            <a:extLst>
              <a:ext uri="{FF2B5EF4-FFF2-40B4-BE49-F238E27FC236}">
                <a16:creationId xmlns:a16="http://schemas.microsoft.com/office/drawing/2014/main" id="{BF9D5620-0B13-49D0-8F4B-204321DC2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511" y="2966936"/>
            <a:ext cx="5466874" cy="3659279"/>
          </a:xfrm>
          <a:prstGeom prst="rect">
            <a:avLst/>
          </a:prstGeom>
        </p:spPr>
      </p:pic>
      <p:pic>
        <p:nvPicPr>
          <p:cNvPr id="4" name="Picture 3">
            <a:extLst>
              <a:ext uri="{FF2B5EF4-FFF2-40B4-BE49-F238E27FC236}">
                <a16:creationId xmlns:a16="http://schemas.microsoft.com/office/drawing/2014/main" id="{F64AD8B7-6455-4E2F-9533-05764B5F0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59" y="2799191"/>
            <a:ext cx="3973797" cy="3799944"/>
          </a:xfrm>
          <a:prstGeom prst="rect">
            <a:avLst/>
          </a:prstGeom>
          <a:ln w="19050">
            <a:solidFill>
              <a:schemeClr val="accent1"/>
            </a:solidFill>
          </a:ln>
        </p:spPr>
      </p:pic>
      <p:sp>
        <p:nvSpPr>
          <p:cNvPr id="6" name="TextBox 5">
            <a:extLst>
              <a:ext uri="{FF2B5EF4-FFF2-40B4-BE49-F238E27FC236}">
                <a16:creationId xmlns:a16="http://schemas.microsoft.com/office/drawing/2014/main" id="{A5EB5F0D-C841-4061-8BAC-B9B540D6D4F2}"/>
              </a:ext>
            </a:extLst>
          </p:cNvPr>
          <p:cNvSpPr txBox="1"/>
          <p:nvPr/>
        </p:nvSpPr>
        <p:spPr>
          <a:xfrm>
            <a:off x="312959" y="696376"/>
            <a:ext cx="11603425" cy="2000548"/>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Just after the extinction of the basilosaurids, about 33 million years ago the genus </a:t>
            </a:r>
            <a:r>
              <a:rPr lang="en-US" i="1" dirty="0" err="1">
                <a:latin typeface="Calibri" panose="020F0502020204030204" pitchFamily="34" charset="0"/>
                <a:cs typeface="Calibri" panose="020F0502020204030204" pitchFamily="34" charset="0"/>
              </a:rPr>
              <a:t>Squalodon</a:t>
            </a:r>
            <a:r>
              <a:rPr lang="en-US" dirty="0">
                <a:latin typeface="Calibri" panose="020F0502020204030204" pitchFamily="34" charset="0"/>
                <a:cs typeface="Calibri" panose="020F0502020204030204" pitchFamily="34" charset="0"/>
              </a:rPr>
              <a:t> emerged to a global presence including specimens from the Southeastern USA, but sadly no Georgia specimens have yet been reported. </a:t>
            </a:r>
          </a:p>
          <a:p>
            <a:pPr algn="just"/>
            <a:r>
              <a:rPr lang="en-US" dirty="0">
                <a:latin typeface="Calibri" panose="020F0502020204030204" pitchFamily="34" charset="0"/>
                <a:cs typeface="Calibri" panose="020F0502020204030204" pitchFamily="34" charset="0"/>
              </a:rPr>
              <a:t>The tooth arrangement of </a:t>
            </a:r>
            <a:r>
              <a:rPr lang="en-US" i="1" dirty="0" err="1">
                <a:latin typeface="Calibri" panose="020F0502020204030204" pitchFamily="34" charset="0"/>
                <a:cs typeface="Calibri" panose="020F0502020204030204" pitchFamily="34" charset="0"/>
              </a:rPr>
              <a:t>Squalodon</a:t>
            </a:r>
            <a:r>
              <a:rPr lang="en-US" dirty="0">
                <a:latin typeface="Calibri" panose="020F0502020204030204" pitchFamily="34" charset="0"/>
                <a:cs typeface="Calibri" panose="020F0502020204030204" pitchFamily="34" charset="0"/>
              </a:rPr>
              <a:t> clearly shows ancestry through the basilosaurids. </a:t>
            </a:r>
          </a:p>
          <a:p>
            <a:pPr algn="just"/>
            <a:endParaRPr lang="en-US" sz="800"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The deeply inclined skull above the eye sockets reveals the presence of the melon, and shows that </a:t>
            </a:r>
            <a:r>
              <a:rPr lang="en-US" i="1" dirty="0" err="1">
                <a:latin typeface="Calibri" panose="020F0502020204030204" pitchFamily="34" charset="0"/>
                <a:cs typeface="Calibri" panose="020F0502020204030204" pitchFamily="34" charset="0"/>
              </a:rPr>
              <a:t>Squalodon</a:t>
            </a:r>
            <a:r>
              <a:rPr lang="en-US" dirty="0">
                <a:latin typeface="Calibri" panose="020F0502020204030204" pitchFamily="34" charset="0"/>
                <a:cs typeface="Calibri" panose="020F0502020204030204" pitchFamily="34" charset="0"/>
              </a:rPr>
              <a:t> used echolocation, the same feature can be seen in modern dolphin and killer whale skulls.</a:t>
            </a:r>
          </a:p>
          <a:p>
            <a:pPr algn="just"/>
            <a:endParaRPr lang="en-US" sz="800" i="1" dirty="0">
              <a:latin typeface="Calibri" panose="020F0502020204030204" pitchFamily="34" charset="0"/>
              <a:cs typeface="Calibri" panose="020F0502020204030204" pitchFamily="34" charset="0"/>
            </a:endParaRPr>
          </a:p>
          <a:p>
            <a:pPr algn="just"/>
            <a:r>
              <a:rPr lang="en-US" i="1" dirty="0" err="1">
                <a:latin typeface="Calibri" panose="020F0502020204030204" pitchFamily="34" charset="0"/>
                <a:cs typeface="Calibri" panose="020F0502020204030204" pitchFamily="34" charset="0"/>
              </a:rPr>
              <a:t>Squalodon</a:t>
            </a:r>
            <a:r>
              <a:rPr lang="en-US" dirty="0">
                <a:latin typeface="Calibri" panose="020F0502020204030204" pitchFamily="34" charset="0"/>
                <a:cs typeface="Calibri" panose="020F0502020204030204" pitchFamily="34" charset="0"/>
              </a:rPr>
              <a:t> links the basilosaurids and modern toothed whales (Odontoceti).</a:t>
            </a: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a:t>
            </a:r>
          </a:p>
        </p:txBody>
      </p:sp>
      <p:pic>
        <p:nvPicPr>
          <p:cNvPr id="13" name="Picture 12" descr="A drawing of a face&#10;&#10;Description automatically generated">
            <a:extLst>
              <a:ext uri="{FF2B5EF4-FFF2-40B4-BE49-F238E27FC236}">
                <a16:creationId xmlns:a16="http://schemas.microsoft.com/office/drawing/2014/main" id="{CB77A0BA-70D8-43FE-996F-D7ADBEB74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722" y="4001111"/>
            <a:ext cx="1161013" cy="1227674"/>
          </a:xfrm>
          <a:prstGeom prst="rect">
            <a:avLst/>
          </a:prstGeom>
        </p:spPr>
      </p:pic>
    </p:spTree>
    <p:extLst>
      <p:ext uri="{BB962C8B-B14F-4D97-AF65-F5344CB8AC3E}">
        <p14:creationId xmlns:p14="http://schemas.microsoft.com/office/powerpoint/2010/main" val="3242069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4507C-A350-4A29-BC36-AFFAB23CD7A5}"/>
              </a:ext>
            </a:extLst>
          </p:cNvPr>
          <p:cNvSpPr txBox="1">
            <a:spLocks/>
          </p:cNvSpPr>
          <p:nvPr/>
        </p:nvSpPr>
        <p:spPr>
          <a:xfrm>
            <a:off x="206335" y="158769"/>
            <a:ext cx="11911685" cy="702822"/>
          </a:xfrm>
          <a:prstGeom prst="rect">
            <a:avLst/>
          </a:prstGeom>
          <a:noFill/>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Modern Baleen Whales are Descendants of the Basilosaurids</a:t>
            </a:r>
          </a:p>
        </p:txBody>
      </p:sp>
      <p:sp>
        <p:nvSpPr>
          <p:cNvPr id="7" name="Rectangle 6">
            <a:extLst>
              <a:ext uri="{FF2B5EF4-FFF2-40B4-BE49-F238E27FC236}">
                <a16:creationId xmlns:a16="http://schemas.microsoft.com/office/drawing/2014/main" id="{580C4320-6FBD-4FEC-BE86-18D4A1C7C154}"/>
              </a:ext>
            </a:extLst>
          </p:cNvPr>
          <p:cNvSpPr/>
          <p:nvPr/>
        </p:nvSpPr>
        <p:spPr>
          <a:xfrm>
            <a:off x="206335" y="819104"/>
            <a:ext cx="11603044" cy="1323439"/>
          </a:xfrm>
          <a:prstGeom prst="rect">
            <a:avLst/>
          </a:prstGeom>
          <a:noFill/>
        </p:spPr>
        <p:txBody>
          <a:bodyPr wrap="square">
            <a:spAutoFit/>
          </a:bodyPr>
          <a:lstStyle/>
          <a:p>
            <a:pPr algn="just"/>
            <a:r>
              <a:rPr lang="en-US" dirty="0">
                <a:solidFill>
                  <a:srgbClr val="2A2A2A"/>
                </a:solidFill>
                <a:latin typeface="Calibri" panose="020F0502020204030204" pitchFamily="34" charset="0"/>
                <a:cs typeface="Calibri" panose="020F0502020204030204" pitchFamily="34" charset="0"/>
              </a:rPr>
              <a:t>Most of the earliest  baleen whales (</a:t>
            </a:r>
            <a:r>
              <a:rPr lang="en-US" dirty="0" err="1">
                <a:solidFill>
                  <a:srgbClr val="2A2A2A"/>
                </a:solidFill>
                <a:latin typeface="Calibri" panose="020F0502020204030204" pitchFamily="34" charset="0"/>
                <a:cs typeface="Calibri" panose="020F0502020204030204" pitchFamily="34" charset="0"/>
              </a:rPr>
              <a:t>Mysticeti</a:t>
            </a:r>
            <a:r>
              <a:rPr lang="en-US" dirty="0">
                <a:solidFill>
                  <a:srgbClr val="2A2A2A"/>
                </a:solidFill>
                <a:latin typeface="Calibri" panose="020F0502020204030204" pitchFamily="34" charset="0"/>
                <a:cs typeface="Calibri" panose="020F0502020204030204" pitchFamily="34" charset="0"/>
              </a:rPr>
              <a:t>) occur in the Southern hemisphere where their greatest diversity persists to this day. Its likely they emerged there. </a:t>
            </a:r>
            <a:r>
              <a:rPr lang="en-US" i="1" dirty="0" err="1">
                <a:solidFill>
                  <a:srgbClr val="2A2A2A"/>
                </a:solidFill>
                <a:latin typeface="Calibri" panose="020F0502020204030204" pitchFamily="34" charset="0"/>
                <a:cs typeface="Calibri" panose="020F0502020204030204" pitchFamily="34" charset="0"/>
              </a:rPr>
              <a:t>Llanocetus</a:t>
            </a:r>
            <a:r>
              <a:rPr lang="en-US" i="1" dirty="0">
                <a:solidFill>
                  <a:srgbClr val="2A2A2A"/>
                </a:solidFill>
                <a:latin typeface="Calibri" panose="020F0502020204030204" pitchFamily="34" charset="0"/>
                <a:cs typeface="Calibri" panose="020F0502020204030204" pitchFamily="34" charset="0"/>
              </a:rPr>
              <a:t> </a:t>
            </a:r>
            <a:r>
              <a:rPr lang="en-US" i="1" dirty="0" err="1">
                <a:solidFill>
                  <a:srgbClr val="2A2A2A"/>
                </a:solidFill>
                <a:latin typeface="Calibri" panose="020F0502020204030204" pitchFamily="34" charset="0"/>
                <a:cs typeface="Calibri" panose="020F0502020204030204" pitchFamily="34" charset="0"/>
              </a:rPr>
              <a:t>denticrenatus</a:t>
            </a:r>
            <a:r>
              <a:rPr lang="en-US" i="1" dirty="0">
                <a:solidFill>
                  <a:srgbClr val="2A2A2A"/>
                </a:solidFill>
                <a:latin typeface="Calibri" panose="020F0502020204030204" pitchFamily="34" charset="0"/>
                <a:cs typeface="Calibri" panose="020F0502020204030204" pitchFamily="34" charset="0"/>
              </a:rPr>
              <a:t> </a:t>
            </a:r>
            <a:r>
              <a:rPr lang="en-US" dirty="0">
                <a:solidFill>
                  <a:srgbClr val="2A2A2A"/>
                </a:solidFill>
                <a:latin typeface="Calibri" panose="020F0502020204030204" pitchFamily="34" charset="0"/>
                <a:cs typeface="Calibri" panose="020F0502020204030204" pitchFamily="34" charset="0"/>
              </a:rPr>
              <a:t>is known from the 37.2 to 33.9-million-year-old sediments of Seymour Island, Antarctica. </a:t>
            </a:r>
          </a:p>
          <a:p>
            <a:pPr algn="just"/>
            <a:endParaRPr lang="en-US" sz="800" dirty="0">
              <a:solidFill>
                <a:srgbClr val="2A2A2A"/>
              </a:solidFill>
              <a:latin typeface="Calibri" panose="020F0502020204030204" pitchFamily="34" charset="0"/>
              <a:cs typeface="Calibri" panose="020F0502020204030204" pitchFamily="34" charset="0"/>
            </a:endParaRPr>
          </a:p>
          <a:p>
            <a:pPr algn="just"/>
            <a:r>
              <a:rPr lang="en-US" dirty="0">
                <a:solidFill>
                  <a:srgbClr val="2A2A2A"/>
                </a:solidFill>
                <a:latin typeface="Calibri" panose="020F0502020204030204" pitchFamily="34" charset="0"/>
                <a:cs typeface="Calibri" panose="020F0502020204030204" pitchFamily="34" charset="0"/>
              </a:rPr>
              <a:t>Though unknown from Georgia, current research puts it as one of the oldest baleen whales. </a:t>
            </a:r>
          </a:p>
        </p:txBody>
      </p:sp>
      <p:pic>
        <p:nvPicPr>
          <p:cNvPr id="17" name="Picture 16" descr="A picture containing indoor, wall, building&#10;&#10;Description generated with high confidence">
            <a:extLst>
              <a:ext uri="{FF2B5EF4-FFF2-40B4-BE49-F238E27FC236}">
                <a16:creationId xmlns:a16="http://schemas.microsoft.com/office/drawing/2014/main" id="{A58D4DE2-CF2C-4DD1-814F-4A8A15656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058" y="3735421"/>
            <a:ext cx="1460113" cy="2963809"/>
          </a:xfrm>
          <a:prstGeom prst="rect">
            <a:avLst/>
          </a:prstGeom>
          <a:ln w="19050">
            <a:solidFill>
              <a:schemeClr val="tx1"/>
            </a:solidFill>
          </a:ln>
        </p:spPr>
      </p:pic>
      <p:sp>
        <p:nvSpPr>
          <p:cNvPr id="19" name="TextBox 18">
            <a:extLst>
              <a:ext uri="{FF2B5EF4-FFF2-40B4-BE49-F238E27FC236}">
                <a16:creationId xmlns:a16="http://schemas.microsoft.com/office/drawing/2014/main" id="{69E07D38-2B65-4AD3-A09D-98ECBC99A0F0}"/>
              </a:ext>
            </a:extLst>
          </p:cNvPr>
          <p:cNvSpPr txBox="1"/>
          <p:nvPr/>
        </p:nvSpPr>
        <p:spPr>
          <a:xfrm>
            <a:off x="206335" y="2816204"/>
            <a:ext cx="7014423" cy="16004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alibri" panose="020F0502020204030204" pitchFamily="34" charset="0"/>
                <a:ea typeface="+mn-ea"/>
                <a:cs typeface="Calibri" panose="020F0502020204030204" pitchFamily="34" charset="0"/>
              </a:rPr>
              <a:t>This was a large animal with a 2 meter (6.5 foot) long head and a body length of perhaps 30 feet (9.1 meters).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A2A2A"/>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alibri" panose="020F0502020204030204" pitchFamily="34" charset="0"/>
                <a:ea typeface="+mn-ea"/>
                <a:cs typeface="Calibri" panose="020F0502020204030204" pitchFamily="34" charset="0"/>
              </a:rPr>
              <a:t>It was excavated in the mid-1970s and described by E. D. Mitchell in 1989. The skull is in on display at Smithsonian National Museum of Natural History in Washington.</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descr="A close up&#10;&#10;Description automatically generated">
            <a:extLst>
              <a:ext uri="{FF2B5EF4-FFF2-40B4-BE49-F238E27FC236}">
                <a16:creationId xmlns:a16="http://schemas.microsoft.com/office/drawing/2014/main" id="{2E95B68F-0387-4E2B-B61E-9063045C5D79}"/>
              </a:ext>
            </a:extLst>
          </p:cNvPr>
          <p:cNvPicPr>
            <a:picLocks noChangeAspect="1"/>
          </p:cNvPicPr>
          <p:nvPr/>
        </p:nvPicPr>
        <p:blipFill rotWithShape="1">
          <a:blip r:embed="rId4">
            <a:extLst>
              <a:ext uri="{28A0092B-C50C-407E-A947-70E740481C1C}">
                <a14:useLocalDpi xmlns:a14="http://schemas.microsoft.com/office/drawing/2010/main" val="0"/>
              </a:ext>
            </a:extLst>
          </a:blip>
          <a:srcRect l="2159" r="11222" b="3112"/>
          <a:stretch/>
        </p:blipFill>
        <p:spPr>
          <a:xfrm>
            <a:off x="8966642" y="2295415"/>
            <a:ext cx="3019023" cy="4403816"/>
          </a:xfrm>
          <a:prstGeom prst="rect">
            <a:avLst/>
          </a:prstGeom>
          <a:ln w="25400">
            <a:solidFill>
              <a:schemeClr val="tx1"/>
            </a:solidFill>
          </a:ln>
        </p:spPr>
      </p:pic>
      <p:pic>
        <p:nvPicPr>
          <p:cNvPr id="23" name="Picture 22" descr="A drawing of a face&#10;&#10;Description automatically generated">
            <a:extLst>
              <a:ext uri="{FF2B5EF4-FFF2-40B4-BE49-F238E27FC236}">
                <a16:creationId xmlns:a16="http://schemas.microsoft.com/office/drawing/2014/main" id="{3A15D8C6-1149-425D-A37B-C99E4A74E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2318" y="2346585"/>
            <a:ext cx="1120461" cy="1184794"/>
          </a:xfrm>
          <a:prstGeom prst="rect">
            <a:avLst/>
          </a:prstGeom>
        </p:spPr>
      </p:pic>
      <p:sp>
        <p:nvSpPr>
          <p:cNvPr id="25" name="TextBox 24">
            <a:extLst>
              <a:ext uri="{FF2B5EF4-FFF2-40B4-BE49-F238E27FC236}">
                <a16:creationId xmlns:a16="http://schemas.microsoft.com/office/drawing/2014/main" id="{53F840C0-B0E8-4DDD-9385-5CF8D8D784DB}"/>
              </a:ext>
            </a:extLst>
          </p:cNvPr>
          <p:cNvSpPr txBox="1"/>
          <p:nvPr/>
        </p:nvSpPr>
        <p:spPr>
          <a:xfrm>
            <a:off x="206335" y="2329108"/>
            <a:ext cx="7371512"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alibri" panose="020F0502020204030204" pitchFamily="34" charset="0"/>
                <a:ea typeface="+mn-ea"/>
                <a:cs typeface="Calibri" panose="020F0502020204030204" pitchFamily="34" charset="0"/>
              </a:rPr>
              <a:t>It fed by filtering plankton through highly specialized basilosaurid-type teeth. </a:t>
            </a:r>
          </a:p>
        </p:txBody>
      </p:sp>
      <p:pic>
        <p:nvPicPr>
          <p:cNvPr id="27" name="Picture 26" descr="A picture containing mammal, dolphin&#10;&#10;Description automatically generated">
            <a:extLst>
              <a:ext uri="{FF2B5EF4-FFF2-40B4-BE49-F238E27FC236}">
                <a16:creationId xmlns:a16="http://schemas.microsoft.com/office/drawing/2014/main" id="{43C8A62E-4749-4CFF-BB46-2D6274715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335" y="4625799"/>
            <a:ext cx="7088656" cy="2073431"/>
          </a:xfrm>
          <a:prstGeom prst="rect">
            <a:avLst/>
          </a:prstGeom>
          <a:ln w="25400">
            <a:solidFill>
              <a:schemeClr val="tx1"/>
            </a:solidFill>
          </a:ln>
        </p:spPr>
      </p:pic>
    </p:spTree>
    <p:extLst>
      <p:ext uri="{BB962C8B-B14F-4D97-AF65-F5344CB8AC3E}">
        <p14:creationId xmlns:p14="http://schemas.microsoft.com/office/powerpoint/2010/main" val="2452551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565F-B39A-4128-896D-C9F88EE933F3}"/>
              </a:ext>
            </a:extLst>
          </p:cNvPr>
          <p:cNvSpPr>
            <a:spLocks noGrp="1"/>
          </p:cNvSpPr>
          <p:nvPr>
            <p:ph type="title"/>
          </p:nvPr>
        </p:nvSpPr>
        <p:spPr>
          <a:xfrm>
            <a:off x="200024" y="166464"/>
            <a:ext cx="7827445" cy="572961"/>
          </a:xfrm>
        </p:spPr>
        <p:txBody>
          <a:bodyPr>
            <a:normAutofit fontScale="90000"/>
          </a:bodyPr>
          <a:lstStyle/>
          <a:p>
            <a:pPr algn="r"/>
            <a:r>
              <a:rPr lang="en-US" b="1" dirty="0" err="1"/>
              <a:t>Scaldicetus</a:t>
            </a:r>
            <a:r>
              <a:rPr lang="en-US" b="1" dirty="0"/>
              <a:t>; Killer Sperm Whale</a:t>
            </a:r>
          </a:p>
        </p:txBody>
      </p:sp>
      <p:pic>
        <p:nvPicPr>
          <p:cNvPr id="5" name="Picture 4" descr="A close up of a rock&#10;&#10;Description automatically generated">
            <a:extLst>
              <a:ext uri="{FF2B5EF4-FFF2-40B4-BE49-F238E27FC236}">
                <a16:creationId xmlns:a16="http://schemas.microsoft.com/office/drawing/2014/main" id="{1CE0995B-AADE-4934-9299-0DE19B1DD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0066" y="2094298"/>
            <a:ext cx="3241909" cy="2161272"/>
          </a:xfrm>
          <a:prstGeom prst="rect">
            <a:avLst/>
          </a:prstGeom>
          <a:ln w="25400">
            <a:solidFill>
              <a:schemeClr val="tx1"/>
            </a:solidFill>
          </a:ln>
        </p:spPr>
      </p:pic>
      <p:pic>
        <p:nvPicPr>
          <p:cNvPr id="6" name="Picture 5">
            <a:extLst>
              <a:ext uri="{FF2B5EF4-FFF2-40B4-BE49-F238E27FC236}">
                <a16:creationId xmlns:a16="http://schemas.microsoft.com/office/drawing/2014/main" id="{57A404DE-EDBE-4CE4-9C88-0B7C5E4F5E8F}"/>
              </a:ext>
            </a:extLst>
          </p:cNvPr>
          <p:cNvPicPr>
            <a:picLocks noChangeAspect="1"/>
          </p:cNvPicPr>
          <p:nvPr/>
        </p:nvPicPr>
        <p:blipFill>
          <a:blip r:embed="rId3"/>
          <a:stretch>
            <a:fillRect/>
          </a:stretch>
        </p:blipFill>
        <p:spPr>
          <a:xfrm>
            <a:off x="200024" y="892175"/>
            <a:ext cx="4838701" cy="5904855"/>
          </a:xfrm>
          <a:prstGeom prst="rect">
            <a:avLst/>
          </a:prstGeom>
        </p:spPr>
      </p:pic>
      <p:pic>
        <p:nvPicPr>
          <p:cNvPr id="8" name="Picture 7" descr="A close up of a logo&#10;&#10;Description automatically generated">
            <a:extLst>
              <a:ext uri="{FF2B5EF4-FFF2-40B4-BE49-F238E27FC236}">
                <a16:creationId xmlns:a16="http://schemas.microsoft.com/office/drawing/2014/main" id="{D113A05E-0A45-4ADA-ABB1-D381CBACF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067" y="4389119"/>
            <a:ext cx="3241909" cy="2220792"/>
          </a:xfrm>
          <a:prstGeom prst="rect">
            <a:avLst/>
          </a:prstGeom>
          <a:ln w="25400">
            <a:solidFill>
              <a:schemeClr val="tx1"/>
            </a:solidFill>
          </a:ln>
        </p:spPr>
      </p:pic>
      <p:sp>
        <p:nvSpPr>
          <p:cNvPr id="3" name="TextBox 2">
            <a:extLst>
              <a:ext uri="{FF2B5EF4-FFF2-40B4-BE49-F238E27FC236}">
                <a16:creationId xmlns:a16="http://schemas.microsoft.com/office/drawing/2014/main" id="{54984147-5798-4E88-AA89-CA5FFBA3341A}"/>
              </a:ext>
            </a:extLst>
          </p:cNvPr>
          <p:cNvSpPr txBox="1"/>
          <p:nvPr/>
        </p:nvSpPr>
        <p:spPr>
          <a:xfrm>
            <a:off x="5157938" y="742063"/>
            <a:ext cx="6718534" cy="1569660"/>
          </a:xfrm>
          <a:prstGeom prst="rect">
            <a:avLst/>
          </a:prstGeom>
          <a:noFill/>
        </p:spPr>
        <p:txBody>
          <a:bodyPr wrap="square" rtlCol="0">
            <a:spAutoFit/>
          </a:bodyPr>
          <a:lstStyle/>
          <a:p>
            <a:pPr algn="just"/>
            <a:r>
              <a:rPr lang="en-US" sz="2400" dirty="0"/>
              <a:t>At roughly 20 million years ago, &amp; occurring in Georgia’s fossil record, is the killer sperm whale </a:t>
            </a:r>
            <a:r>
              <a:rPr lang="en-US" sz="2400" i="1" dirty="0" err="1"/>
              <a:t>Scaldicetus</a:t>
            </a:r>
            <a:r>
              <a:rPr lang="en-US" sz="2400" dirty="0"/>
              <a:t>. It is not closely related to either sperm whales or killer whales.</a:t>
            </a:r>
          </a:p>
        </p:txBody>
      </p:sp>
      <p:sp>
        <p:nvSpPr>
          <p:cNvPr id="4" name="TextBox 3">
            <a:extLst>
              <a:ext uri="{FF2B5EF4-FFF2-40B4-BE49-F238E27FC236}">
                <a16:creationId xmlns:a16="http://schemas.microsoft.com/office/drawing/2014/main" id="{E8DCCC56-7BF0-4E5E-81F6-C36FB92DA198}"/>
              </a:ext>
            </a:extLst>
          </p:cNvPr>
          <p:cNvSpPr txBox="1"/>
          <p:nvPr/>
        </p:nvSpPr>
        <p:spPr>
          <a:xfrm>
            <a:off x="5157938" y="2419349"/>
            <a:ext cx="3472915" cy="3939540"/>
          </a:xfrm>
          <a:prstGeom prst="rect">
            <a:avLst/>
          </a:prstGeom>
          <a:noFill/>
        </p:spPr>
        <p:txBody>
          <a:bodyPr wrap="square" rtlCol="0">
            <a:spAutoFit/>
          </a:bodyPr>
          <a:lstStyle/>
          <a:p>
            <a:r>
              <a:rPr lang="en-US" sz="2400" dirty="0"/>
              <a:t>By this time whales have become far more efficient swimmers and teeth had become less complex with the incisor-like grappling tooth throughout the mouth.</a:t>
            </a:r>
          </a:p>
          <a:p>
            <a:endParaRPr lang="en-US" sz="1000" dirty="0"/>
          </a:p>
          <a:p>
            <a:r>
              <a:rPr lang="en-US" sz="2400" dirty="0"/>
              <a:t>This suggests a diet which required little to no processing.   </a:t>
            </a:r>
          </a:p>
        </p:txBody>
      </p:sp>
      <p:pic>
        <p:nvPicPr>
          <p:cNvPr id="9" name="Picture 8" descr="A drawing of a face&#10;&#10;Description automatically generated">
            <a:extLst>
              <a:ext uri="{FF2B5EF4-FFF2-40B4-BE49-F238E27FC236}">
                <a16:creationId xmlns:a16="http://schemas.microsoft.com/office/drawing/2014/main" id="{F6C26190-CAE1-44BA-AB01-24B0FA07C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11" y="155501"/>
            <a:ext cx="659416" cy="697277"/>
          </a:xfrm>
          <a:prstGeom prst="rect">
            <a:avLst/>
          </a:prstGeom>
        </p:spPr>
      </p:pic>
    </p:spTree>
    <p:extLst>
      <p:ext uri="{BB962C8B-B14F-4D97-AF65-F5344CB8AC3E}">
        <p14:creationId xmlns:p14="http://schemas.microsoft.com/office/powerpoint/2010/main" val="3985559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3E56-89DC-4031-A4D2-20EA6FFD560E}"/>
              </a:ext>
            </a:extLst>
          </p:cNvPr>
          <p:cNvSpPr>
            <a:spLocks noGrp="1"/>
          </p:cNvSpPr>
          <p:nvPr>
            <p:ph type="title"/>
          </p:nvPr>
        </p:nvSpPr>
        <p:spPr>
          <a:xfrm>
            <a:off x="294394" y="125835"/>
            <a:ext cx="3765072" cy="1525576"/>
          </a:xfrm>
        </p:spPr>
        <p:txBody>
          <a:bodyPr>
            <a:normAutofit fontScale="90000"/>
          </a:bodyPr>
          <a:lstStyle/>
          <a:p>
            <a:pPr algn="ctr"/>
            <a:r>
              <a:rPr lang="en-US" b="1" dirty="0"/>
              <a:t>Georgia’s Pleistocene Whales</a:t>
            </a:r>
          </a:p>
        </p:txBody>
      </p:sp>
      <p:pic>
        <p:nvPicPr>
          <p:cNvPr id="2050" name="Picture 2" descr="Picture">
            <a:extLst>
              <a:ext uri="{FF2B5EF4-FFF2-40B4-BE49-F238E27FC236}">
                <a16:creationId xmlns:a16="http://schemas.microsoft.com/office/drawing/2014/main" id="{7D4789D8-50DA-44F0-AE5D-0DE9AF3A6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39" y="1798656"/>
            <a:ext cx="3868427" cy="50037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bject, lamp, necklace&#10;&#10;Description automatically generated">
            <a:extLst>
              <a:ext uri="{FF2B5EF4-FFF2-40B4-BE49-F238E27FC236}">
                <a16:creationId xmlns:a16="http://schemas.microsoft.com/office/drawing/2014/main" id="{37E1F499-2CDF-4E09-915B-52F768D49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656" y="2285125"/>
            <a:ext cx="5243238" cy="1404439"/>
          </a:xfrm>
          <a:prstGeom prst="rect">
            <a:avLst/>
          </a:prstGeom>
          <a:ln w="25400">
            <a:solidFill>
              <a:schemeClr val="tx1"/>
            </a:solidFill>
          </a:ln>
        </p:spPr>
      </p:pic>
      <p:pic>
        <p:nvPicPr>
          <p:cNvPr id="7" name="Picture 6" descr="A drawing of a face&#10;&#10;Description automatically generated">
            <a:extLst>
              <a:ext uri="{FF2B5EF4-FFF2-40B4-BE49-F238E27FC236}">
                <a16:creationId xmlns:a16="http://schemas.microsoft.com/office/drawing/2014/main" id="{9A8943A2-B9A3-49B7-A9AC-148E6D24F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615" y="2309887"/>
            <a:ext cx="1113057" cy="1176964"/>
          </a:xfrm>
          <a:prstGeom prst="rect">
            <a:avLst/>
          </a:prstGeom>
        </p:spPr>
      </p:pic>
      <p:sp>
        <p:nvSpPr>
          <p:cNvPr id="10" name="TextBox 9">
            <a:extLst>
              <a:ext uri="{FF2B5EF4-FFF2-40B4-BE49-F238E27FC236}">
                <a16:creationId xmlns:a16="http://schemas.microsoft.com/office/drawing/2014/main" id="{4ED234BA-0242-475D-9478-EF4AAD3EC84A}"/>
              </a:ext>
            </a:extLst>
          </p:cNvPr>
          <p:cNvSpPr txBox="1"/>
          <p:nvPr/>
        </p:nvSpPr>
        <p:spPr>
          <a:xfrm>
            <a:off x="4196992" y="3961595"/>
            <a:ext cx="7871087" cy="2677656"/>
          </a:xfrm>
          <a:prstGeom prst="rect">
            <a:avLst/>
          </a:prstGeom>
          <a:noFill/>
        </p:spPr>
        <p:txBody>
          <a:bodyPr wrap="square">
            <a:spAutoFit/>
          </a:bodyPr>
          <a:lstStyle/>
          <a:p>
            <a:pPr algn="just"/>
            <a:r>
              <a:rPr lang="en-US" sz="2000" b="0" i="0" dirty="0">
                <a:solidFill>
                  <a:srgbClr val="2A2A2A"/>
                </a:solidFill>
                <a:effectLst/>
              </a:rPr>
              <a:t>A baleen whale completes the spectrum of whale types in Georgia’s fossil record. The modern gray whale, </a:t>
            </a:r>
            <a:r>
              <a:rPr lang="en-US" sz="2000" b="0" i="1" dirty="0" err="1">
                <a:solidFill>
                  <a:srgbClr val="2A2A2A"/>
                </a:solidFill>
                <a:effectLst/>
              </a:rPr>
              <a:t>Eschrichtius</a:t>
            </a:r>
            <a:r>
              <a:rPr lang="en-US" sz="2000" b="0" i="1" dirty="0">
                <a:solidFill>
                  <a:srgbClr val="2A2A2A"/>
                </a:solidFill>
                <a:effectLst/>
              </a:rPr>
              <a:t> robustus</a:t>
            </a:r>
            <a:r>
              <a:rPr lang="en-US" sz="2000" i="1" dirty="0">
                <a:solidFill>
                  <a:srgbClr val="2A2A2A"/>
                </a:solidFill>
              </a:rPr>
              <a:t> </a:t>
            </a:r>
            <a:r>
              <a:rPr lang="en-US" sz="2000" dirty="0">
                <a:solidFill>
                  <a:srgbClr val="2A2A2A"/>
                </a:solidFill>
              </a:rPr>
              <a:t>once</a:t>
            </a:r>
            <a:r>
              <a:rPr lang="en-US" sz="2000" i="1" dirty="0">
                <a:solidFill>
                  <a:srgbClr val="2A2A2A"/>
                </a:solidFill>
              </a:rPr>
              <a:t> </a:t>
            </a:r>
            <a:r>
              <a:rPr lang="en-US" sz="2000" b="0" i="0" dirty="0">
                <a:solidFill>
                  <a:srgbClr val="2A2A2A"/>
                </a:solidFill>
                <a:effectLst/>
              </a:rPr>
              <a:t>swam </a:t>
            </a:r>
            <a:r>
              <a:rPr lang="en-US" sz="2000" dirty="0">
                <a:solidFill>
                  <a:srgbClr val="2A2A2A"/>
                </a:solidFill>
              </a:rPr>
              <a:t>o</a:t>
            </a:r>
            <a:r>
              <a:rPr lang="en-US" sz="2000" b="0" i="0" dirty="0">
                <a:solidFill>
                  <a:srgbClr val="2A2A2A"/>
                </a:solidFill>
                <a:effectLst/>
              </a:rPr>
              <a:t>n Georgia’s </a:t>
            </a:r>
            <a:r>
              <a:rPr lang="en-US" sz="2000" dirty="0">
                <a:solidFill>
                  <a:srgbClr val="2A2A2A"/>
                </a:solidFill>
              </a:rPr>
              <a:t>coast</a:t>
            </a:r>
            <a:r>
              <a:rPr lang="en-US" sz="2000" b="0" i="0" dirty="0">
                <a:solidFill>
                  <a:srgbClr val="2A2A2A"/>
                </a:solidFill>
                <a:effectLst/>
              </a:rPr>
              <a:t>. The gray whale emerges into the fossil record during the Pleistocene.</a:t>
            </a:r>
          </a:p>
          <a:p>
            <a:pPr algn="just"/>
            <a:endParaRPr lang="en-US" sz="800" dirty="0">
              <a:solidFill>
                <a:srgbClr val="2A2A2A"/>
              </a:solidFill>
            </a:endParaRPr>
          </a:p>
          <a:p>
            <a:pPr algn="just"/>
            <a:r>
              <a:rPr lang="en-US" sz="2000" b="0" i="0" dirty="0">
                <a:solidFill>
                  <a:srgbClr val="2A2A2A"/>
                </a:solidFill>
                <a:effectLst/>
              </a:rPr>
              <a:t>It eats crustaceans which it scoops up from the bottom. Averaging 52 feet in length it no longer occurs in the Atlantic but is only known from the northern Pacific. Whalers called it the devil fish for its tendency to fight ferociously.</a:t>
            </a:r>
            <a:endParaRPr lang="en-US" sz="2000" dirty="0"/>
          </a:p>
        </p:txBody>
      </p:sp>
      <p:sp>
        <p:nvSpPr>
          <p:cNvPr id="12" name="TextBox 11">
            <a:extLst>
              <a:ext uri="{FF2B5EF4-FFF2-40B4-BE49-F238E27FC236}">
                <a16:creationId xmlns:a16="http://schemas.microsoft.com/office/drawing/2014/main" id="{E2A5111C-8732-45D2-9CB6-2915B744901D}"/>
              </a:ext>
            </a:extLst>
          </p:cNvPr>
          <p:cNvSpPr txBox="1"/>
          <p:nvPr/>
        </p:nvSpPr>
        <p:spPr>
          <a:xfrm>
            <a:off x="4135791" y="218749"/>
            <a:ext cx="7871087" cy="1938992"/>
          </a:xfrm>
          <a:prstGeom prst="rect">
            <a:avLst/>
          </a:prstGeom>
          <a:noFill/>
        </p:spPr>
        <p:txBody>
          <a:bodyPr wrap="square">
            <a:spAutoFit/>
          </a:bodyPr>
          <a:lstStyle/>
          <a:p>
            <a:pPr algn="just"/>
            <a:r>
              <a:rPr lang="en-US" sz="2000" b="0" i="0" dirty="0">
                <a:solidFill>
                  <a:srgbClr val="2A2A2A"/>
                </a:solidFill>
                <a:effectLst/>
                <a:latin typeface="Calibri" panose="020F0502020204030204" pitchFamily="34" charset="0"/>
                <a:cs typeface="Calibri" panose="020F0502020204030204" pitchFamily="34" charset="0"/>
              </a:rPr>
              <a:t>Our Pleistocene sediments also hosted the extinct beaked whale </a:t>
            </a:r>
            <a:r>
              <a:rPr lang="en-US" sz="2000" b="0" i="1" dirty="0" err="1">
                <a:solidFill>
                  <a:srgbClr val="2A2A2A"/>
                </a:solidFill>
                <a:effectLst/>
                <a:latin typeface="Calibri" panose="020F0502020204030204" pitchFamily="34" charset="0"/>
                <a:cs typeface="Calibri" panose="020F0502020204030204" pitchFamily="34" charset="0"/>
              </a:rPr>
              <a:t>Anoplonassa</a:t>
            </a:r>
            <a:r>
              <a:rPr lang="en-US" sz="2000" b="0" i="1" dirty="0">
                <a:solidFill>
                  <a:srgbClr val="2A2A2A"/>
                </a:solidFill>
                <a:effectLst/>
                <a:latin typeface="Calibri" panose="020F0502020204030204" pitchFamily="34" charset="0"/>
                <a:cs typeface="Calibri" panose="020F0502020204030204" pitchFamily="34" charset="0"/>
              </a:rPr>
              <a:t> </a:t>
            </a:r>
            <a:r>
              <a:rPr lang="en-US" sz="2000" b="0" i="1" dirty="0" err="1">
                <a:solidFill>
                  <a:srgbClr val="2A2A2A"/>
                </a:solidFill>
                <a:effectLst/>
                <a:latin typeface="Calibri" panose="020F0502020204030204" pitchFamily="34" charset="0"/>
                <a:cs typeface="Calibri" panose="020F0502020204030204" pitchFamily="34" charset="0"/>
              </a:rPr>
              <a:t>forcipata</a:t>
            </a:r>
            <a:r>
              <a:rPr lang="en-US" sz="2000" b="0" i="0" dirty="0">
                <a:solidFill>
                  <a:srgbClr val="2A2A2A"/>
                </a:solidFill>
                <a:effectLst/>
                <a:latin typeface="Calibri" panose="020F0502020204030204" pitchFamily="34" charset="0"/>
                <a:cs typeface="Calibri" panose="020F0502020204030204" pitchFamily="34" charset="0"/>
              </a:rPr>
              <a:t>. The Georgia specimen founded the species and is currently the only known example. It’s a 7.5 inch long portion of a jaw bone housed in the collection of the Harvard Museum of Comparative Zoology in Cambridge, Massachusetts. It was collected and described by the famous American paleontologist Edward Drinker Cope in 1869.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8106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30A18-61D3-481E-94BA-6B038587F7A0}"/>
              </a:ext>
            </a:extLst>
          </p:cNvPr>
          <p:cNvPicPr>
            <a:picLocks noChangeAspect="1"/>
          </p:cNvPicPr>
          <p:nvPr/>
        </p:nvPicPr>
        <p:blipFill>
          <a:blip r:embed="rId2"/>
          <a:stretch>
            <a:fillRect/>
          </a:stretch>
        </p:blipFill>
        <p:spPr>
          <a:xfrm>
            <a:off x="189392" y="3429000"/>
            <a:ext cx="2732781" cy="1530788"/>
          </a:xfrm>
          <a:prstGeom prst="rect">
            <a:avLst/>
          </a:prstGeom>
        </p:spPr>
      </p:pic>
      <p:pic>
        <p:nvPicPr>
          <p:cNvPr id="5" name="Picture 4">
            <a:extLst>
              <a:ext uri="{FF2B5EF4-FFF2-40B4-BE49-F238E27FC236}">
                <a16:creationId xmlns:a16="http://schemas.microsoft.com/office/drawing/2014/main" id="{246941C6-2B1F-45B6-A461-35AD8CA5A83E}"/>
              </a:ext>
            </a:extLst>
          </p:cNvPr>
          <p:cNvPicPr>
            <a:picLocks noChangeAspect="1"/>
          </p:cNvPicPr>
          <p:nvPr/>
        </p:nvPicPr>
        <p:blipFill>
          <a:blip r:embed="rId3"/>
          <a:stretch>
            <a:fillRect/>
          </a:stretch>
        </p:blipFill>
        <p:spPr>
          <a:xfrm>
            <a:off x="107728" y="5218350"/>
            <a:ext cx="2784627" cy="1566353"/>
          </a:xfrm>
          <a:prstGeom prst="rect">
            <a:avLst/>
          </a:prstGeom>
        </p:spPr>
      </p:pic>
      <p:pic>
        <p:nvPicPr>
          <p:cNvPr id="7" name="Picture 6" descr="A close up of a dinosaur&#10;&#10;Description automatically generated">
            <a:extLst>
              <a:ext uri="{FF2B5EF4-FFF2-40B4-BE49-F238E27FC236}">
                <a16:creationId xmlns:a16="http://schemas.microsoft.com/office/drawing/2014/main" id="{B8B4B586-2007-4380-B3C6-D2E9AE63C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92" y="116851"/>
            <a:ext cx="3672589" cy="2945945"/>
          </a:xfrm>
          <a:prstGeom prst="rect">
            <a:avLst/>
          </a:prstGeom>
          <a:ln w="25400">
            <a:solidFill>
              <a:schemeClr val="tx1"/>
            </a:solidFill>
          </a:ln>
        </p:spPr>
      </p:pic>
      <p:pic>
        <p:nvPicPr>
          <p:cNvPr id="9" name="Picture 8" descr="A picture containing indoor, table, chair, sitting&#10;&#10;Description automatically generated">
            <a:extLst>
              <a:ext uri="{FF2B5EF4-FFF2-40B4-BE49-F238E27FC236}">
                <a16:creationId xmlns:a16="http://schemas.microsoft.com/office/drawing/2014/main" id="{6906E8D8-2E7F-491E-BEEA-7E25AEA77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660" y="3593960"/>
            <a:ext cx="6897948" cy="3147188"/>
          </a:xfrm>
          <a:prstGeom prst="rect">
            <a:avLst/>
          </a:prstGeom>
          <a:ln w="25400">
            <a:solidFill>
              <a:schemeClr val="tx1"/>
            </a:solidFill>
          </a:ln>
        </p:spPr>
      </p:pic>
      <p:sp>
        <p:nvSpPr>
          <p:cNvPr id="10" name="TextBox 9">
            <a:extLst>
              <a:ext uri="{FF2B5EF4-FFF2-40B4-BE49-F238E27FC236}">
                <a16:creationId xmlns:a16="http://schemas.microsoft.com/office/drawing/2014/main" id="{F5E6CA40-BB14-4CE7-B3B4-1E45DD2D0694}"/>
              </a:ext>
            </a:extLst>
          </p:cNvPr>
          <p:cNvSpPr txBox="1"/>
          <p:nvPr/>
        </p:nvSpPr>
        <p:spPr>
          <a:xfrm>
            <a:off x="5726097" y="116851"/>
            <a:ext cx="6017234" cy="830997"/>
          </a:xfrm>
          <a:prstGeom prst="rect">
            <a:avLst/>
          </a:prstGeom>
          <a:noFill/>
        </p:spPr>
        <p:txBody>
          <a:bodyPr wrap="square" rtlCol="0">
            <a:spAutoFit/>
          </a:bodyPr>
          <a:lstStyle/>
          <a:p>
            <a:pPr algn="ctr"/>
            <a:r>
              <a:rPr lang="en-US" sz="2400" b="1" dirty="0"/>
              <a:t>Both The Teeth &amp; Baleen of Modern Whales</a:t>
            </a:r>
          </a:p>
          <a:p>
            <a:pPr algn="ctr"/>
            <a:r>
              <a:rPr lang="en-US" sz="2400" b="1" dirty="0"/>
              <a:t> are a Departure from the  Basilosaurids</a:t>
            </a:r>
          </a:p>
        </p:txBody>
      </p:sp>
      <p:sp>
        <p:nvSpPr>
          <p:cNvPr id="11" name="TextBox 10">
            <a:extLst>
              <a:ext uri="{FF2B5EF4-FFF2-40B4-BE49-F238E27FC236}">
                <a16:creationId xmlns:a16="http://schemas.microsoft.com/office/drawing/2014/main" id="{1DB31BB1-A577-4656-AB44-706E73291DE5}"/>
              </a:ext>
            </a:extLst>
          </p:cNvPr>
          <p:cNvSpPr txBox="1"/>
          <p:nvPr/>
        </p:nvSpPr>
        <p:spPr>
          <a:xfrm>
            <a:off x="3981634" y="947848"/>
            <a:ext cx="8114190" cy="2308324"/>
          </a:xfrm>
          <a:prstGeom prst="rect">
            <a:avLst/>
          </a:prstGeom>
          <a:noFill/>
        </p:spPr>
        <p:txBody>
          <a:bodyPr wrap="square" rtlCol="0">
            <a:spAutoFit/>
          </a:bodyPr>
          <a:lstStyle/>
          <a:p>
            <a:pPr algn="just"/>
            <a:r>
              <a:rPr lang="en-US" sz="1600" dirty="0"/>
              <a:t>Evolution doesn’t always advance towards complexity. While the basilosaurids possessed truly savage, complex teeth and powerful jaws; their brains were small.</a:t>
            </a:r>
          </a:p>
          <a:p>
            <a:pPr algn="just"/>
            <a:endParaRPr lang="en-US" sz="800" dirty="0"/>
          </a:p>
          <a:p>
            <a:pPr algn="just"/>
            <a:r>
              <a:rPr lang="en-US" sz="1600" dirty="0"/>
              <a:t>Yet from the basilosaurids we have both the toothed whales and baleen whales. The complex teeth are long gone; replaced by simple baleen filters made of keratin (the same material as your fingernails) or the simple peg-like spikes of most toothed whales. </a:t>
            </a:r>
          </a:p>
          <a:p>
            <a:pPr algn="just"/>
            <a:endParaRPr lang="en-US" sz="800" dirty="0"/>
          </a:p>
          <a:p>
            <a:pPr algn="just"/>
            <a:r>
              <a:rPr lang="en-US" sz="1600" dirty="0"/>
              <a:t>Yet, the brains have grown; especially in toothed whales. Dolphins and killer whales (the largest member of the dolphin family) are held as some of the most intelligent animals on Earth, perhaps on par with humans but with a very different type intelligence. </a:t>
            </a:r>
          </a:p>
        </p:txBody>
      </p:sp>
      <p:pic>
        <p:nvPicPr>
          <p:cNvPr id="13" name="Picture 12" descr="A drawing of a face&#10;&#10;Description automatically generated">
            <a:extLst>
              <a:ext uri="{FF2B5EF4-FFF2-40B4-BE49-F238E27FC236}">
                <a16:creationId xmlns:a16="http://schemas.microsoft.com/office/drawing/2014/main" id="{17F2D2EC-5BA3-4933-BE36-323E5C549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316" y="94192"/>
            <a:ext cx="807303" cy="853656"/>
          </a:xfrm>
          <a:prstGeom prst="rect">
            <a:avLst/>
          </a:prstGeom>
        </p:spPr>
      </p:pic>
      <p:sp>
        <p:nvSpPr>
          <p:cNvPr id="2" name="TextBox 1">
            <a:extLst>
              <a:ext uri="{FF2B5EF4-FFF2-40B4-BE49-F238E27FC236}">
                <a16:creationId xmlns:a16="http://schemas.microsoft.com/office/drawing/2014/main" id="{3DF4B9DB-1CE3-42C2-AF24-8F60DAE1CE9E}"/>
              </a:ext>
            </a:extLst>
          </p:cNvPr>
          <p:cNvSpPr txBox="1"/>
          <p:nvPr/>
        </p:nvSpPr>
        <p:spPr>
          <a:xfrm>
            <a:off x="3012377" y="3893793"/>
            <a:ext cx="1941363" cy="2185214"/>
          </a:xfrm>
          <a:prstGeom prst="rect">
            <a:avLst/>
          </a:prstGeom>
          <a:noFill/>
        </p:spPr>
        <p:txBody>
          <a:bodyPr wrap="square" rtlCol="0">
            <a:spAutoFit/>
          </a:bodyPr>
          <a:lstStyle/>
          <a:p>
            <a:r>
              <a:rPr lang="en-US" sz="1600" dirty="0"/>
              <a:t>Whales &amp; dolphins do not modify their environment, they have little use of tools and no use for fire.</a:t>
            </a:r>
          </a:p>
          <a:p>
            <a:endParaRPr lang="en-US" sz="800" dirty="0"/>
          </a:p>
          <a:p>
            <a:r>
              <a:rPr lang="en-US" sz="1600" dirty="0"/>
              <a:t>Theirs would be an alien intelligence.  </a:t>
            </a:r>
          </a:p>
        </p:txBody>
      </p:sp>
    </p:spTree>
    <p:extLst>
      <p:ext uri="{BB962C8B-B14F-4D97-AF65-F5344CB8AC3E}">
        <p14:creationId xmlns:p14="http://schemas.microsoft.com/office/powerpoint/2010/main" val="2919249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10;&#10;Description automatically generated">
            <a:extLst>
              <a:ext uri="{FF2B5EF4-FFF2-40B4-BE49-F238E27FC236}">
                <a16:creationId xmlns:a16="http://schemas.microsoft.com/office/drawing/2014/main" id="{DB472B7F-DD9A-4316-AB06-7CC61737F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212" y="985357"/>
            <a:ext cx="7238434" cy="2911459"/>
          </a:xfrm>
          <a:prstGeom prst="rect">
            <a:avLst/>
          </a:prstGeom>
        </p:spPr>
      </p:pic>
      <p:pic>
        <p:nvPicPr>
          <p:cNvPr id="7" name="Picture 6">
            <a:extLst>
              <a:ext uri="{FF2B5EF4-FFF2-40B4-BE49-F238E27FC236}">
                <a16:creationId xmlns:a16="http://schemas.microsoft.com/office/drawing/2014/main" id="{225C1ABD-C021-4C58-A94B-3095A0B91E55}"/>
              </a:ext>
            </a:extLst>
          </p:cNvPr>
          <p:cNvPicPr>
            <a:picLocks noChangeAspect="1"/>
          </p:cNvPicPr>
          <p:nvPr/>
        </p:nvPicPr>
        <p:blipFill>
          <a:blip r:embed="rId3"/>
          <a:stretch>
            <a:fillRect/>
          </a:stretch>
        </p:blipFill>
        <p:spPr>
          <a:xfrm>
            <a:off x="337070" y="4454728"/>
            <a:ext cx="4155031" cy="2165378"/>
          </a:xfrm>
          <a:prstGeom prst="rect">
            <a:avLst/>
          </a:prstGeom>
        </p:spPr>
      </p:pic>
      <p:pic>
        <p:nvPicPr>
          <p:cNvPr id="9" name="Picture 8">
            <a:extLst>
              <a:ext uri="{FF2B5EF4-FFF2-40B4-BE49-F238E27FC236}">
                <a16:creationId xmlns:a16="http://schemas.microsoft.com/office/drawing/2014/main" id="{B2B5F00E-D67F-406C-99D2-B5E9E1CB0407}"/>
              </a:ext>
            </a:extLst>
          </p:cNvPr>
          <p:cNvPicPr>
            <a:picLocks noChangeAspect="1"/>
          </p:cNvPicPr>
          <p:nvPr/>
        </p:nvPicPr>
        <p:blipFill>
          <a:blip r:embed="rId4"/>
          <a:stretch>
            <a:fillRect/>
          </a:stretch>
        </p:blipFill>
        <p:spPr>
          <a:xfrm>
            <a:off x="6802673" y="4076044"/>
            <a:ext cx="5178973" cy="2564647"/>
          </a:xfrm>
          <a:prstGeom prst="rect">
            <a:avLst/>
          </a:prstGeom>
        </p:spPr>
      </p:pic>
      <p:pic>
        <p:nvPicPr>
          <p:cNvPr id="11" name="Picture 10" descr="A drawing of a face&#10;&#10;Description automatically generated">
            <a:extLst>
              <a:ext uri="{FF2B5EF4-FFF2-40B4-BE49-F238E27FC236}">
                <a16:creationId xmlns:a16="http://schemas.microsoft.com/office/drawing/2014/main" id="{5131C6B0-96B5-4F92-A2D7-FE82623E6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762" y="4806452"/>
            <a:ext cx="1440611" cy="1523325"/>
          </a:xfrm>
          <a:prstGeom prst="rect">
            <a:avLst/>
          </a:prstGeom>
        </p:spPr>
      </p:pic>
      <p:sp>
        <p:nvSpPr>
          <p:cNvPr id="12" name="TextBox 11">
            <a:extLst>
              <a:ext uri="{FF2B5EF4-FFF2-40B4-BE49-F238E27FC236}">
                <a16:creationId xmlns:a16="http://schemas.microsoft.com/office/drawing/2014/main" id="{BC067306-ADE2-43DB-9A19-811E43EFE83A}"/>
              </a:ext>
            </a:extLst>
          </p:cNvPr>
          <p:cNvSpPr txBox="1"/>
          <p:nvPr/>
        </p:nvSpPr>
        <p:spPr>
          <a:xfrm>
            <a:off x="337070" y="159798"/>
            <a:ext cx="11399210" cy="646331"/>
          </a:xfrm>
          <a:prstGeom prst="rect">
            <a:avLst/>
          </a:prstGeom>
          <a:noFill/>
        </p:spPr>
        <p:txBody>
          <a:bodyPr wrap="square" rtlCol="0">
            <a:spAutoFit/>
          </a:bodyPr>
          <a:lstStyle/>
          <a:p>
            <a:r>
              <a:rPr lang="en-US" sz="3600" b="1" dirty="0"/>
              <a:t>Flukes; the Lasting Evolutionary Gift of the Basilosaurids</a:t>
            </a:r>
          </a:p>
        </p:txBody>
      </p:sp>
      <p:sp>
        <p:nvSpPr>
          <p:cNvPr id="14" name="TextBox 13">
            <a:extLst>
              <a:ext uri="{FF2B5EF4-FFF2-40B4-BE49-F238E27FC236}">
                <a16:creationId xmlns:a16="http://schemas.microsoft.com/office/drawing/2014/main" id="{AF73F073-4D23-4209-9C2F-DA6BE53D8D2B}"/>
              </a:ext>
            </a:extLst>
          </p:cNvPr>
          <p:cNvSpPr txBox="1"/>
          <p:nvPr/>
        </p:nvSpPr>
        <p:spPr>
          <a:xfrm>
            <a:off x="337070" y="846621"/>
            <a:ext cx="10298379" cy="646331"/>
          </a:xfrm>
          <a:prstGeom prst="rect">
            <a:avLst/>
          </a:prstGeom>
          <a:noFill/>
        </p:spPr>
        <p:txBody>
          <a:bodyPr wrap="square" rtlCol="0">
            <a:spAutoFit/>
          </a:bodyPr>
          <a:lstStyle/>
          <a:p>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“Any mutation which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offers an advantage, no matter how small, will be preserved and amplified in successive generations.”</a:t>
            </a:r>
            <a:endParaRPr lang="en-US" dirty="0"/>
          </a:p>
        </p:txBody>
      </p:sp>
      <p:sp>
        <p:nvSpPr>
          <p:cNvPr id="15" name="TextBox 14">
            <a:extLst>
              <a:ext uri="{FF2B5EF4-FFF2-40B4-BE49-F238E27FC236}">
                <a16:creationId xmlns:a16="http://schemas.microsoft.com/office/drawing/2014/main" id="{92A645FB-A5AC-406B-B92B-AA2C5C0A1298}"/>
              </a:ext>
            </a:extLst>
          </p:cNvPr>
          <p:cNvSpPr txBox="1"/>
          <p:nvPr/>
        </p:nvSpPr>
        <p:spPr>
          <a:xfrm>
            <a:off x="328191" y="1542140"/>
            <a:ext cx="7537423" cy="923330"/>
          </a:xfrm>
          <a:prstGeom prst="rect">
            <a:avLst/>
          </a:prstGeom>
          <a:noFill/>
        </p:spPr>
        <p:txBody>
          <a:bodyPr wrap="square" rtlCol="0">
            <a:spAutoFit/>
          </a:bodyPr>
          <a:lstStyle/>
          <a:p>
            <a:pPr algn="just"/>
            <a:r>
              <a:rPr lang="en-US" dirty="0"/>
              <a:t>Basilosaurids possessed flukes and today there are at least 80 species of whales, dolphins &amp; porpoises across the Earth which swim with that evolutionary gift from the basilosaurids.     </a:t>
            </a:r>
          </a:p>
        </p:txBody>
      </p:sp>
      <p:sp>
        <p:nvSpPr>
          <p:cNvPr id="16" name="TextBox 15">
            <a:extLst>
              <a:ext uri="{FF2B5EF4-FFF2-40B4-BE49-F238E27FC236}">
                <a16:creationId xmlns:a16="http://schemas.microsoft.com/office/drawing/2014/main" id="{1A73C3CD-4208-4983-809E-141D8897722E}"/>
              </a:ext>
            </a:extLst>
          </p:cNvPr>
          <p:cNvSpPr txBox="1"/>
          <p:nvPr/>
        </p:nvSpPr>
        <p:spPr>
          <a:xfrm>
            <a:off x="337070" y="2677517"/>
            <a:ext cx="4664018" cy="1600438"/>
          </a:xfrm>
          <a:prstGeom prst="rect">
            <a:avLst/>
          </a:prstGeom>
          <a:noFill/>
        </p:spPr>
        <p:txBody>
          <a:bodyPr wrap="square" rtlCol="0">
            <a:spAutoFit/>
          </a:bodyPr>
          <a:lstStyle/>
          <a:p>
            <a:pPr algn="just"/>
            <a:r>
              <a:rPr lang="en-US" dirty="0"/>
              <a:t>But not all flukes are the same; some have evolved for efficient and sustained speed, some for agility, some for quick acceleration... </a:t>
            </a:r>
          </a:p>
          <a:p>
            <a:pPr algn="just"/>
            <a:endParaRPr lang="en-US" sz="800" dirty="0"/>
          </a:p>
          <a:p>
            <a:pPr algn="just"/>
            <a:r>
              <a:rPr lang="en-US" dirty="0"/>
              <a:t>It is a mutation which has been preserved and amplified through successive generations.</a:t>
            </a:r>
          </a:p>
        </p:txBody>
      </p:sp>
    </p:spTree>
    <p:extLst>
      <p:ext uri="{BB962C8B-B14F-4D97-AF65-F5344CB8AC3E}">
        <p14:creationId xmlns:p14="http://schemas.microsoft.com/office/powerpoint/2010/main" val="1109584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9277-284B-4DA3-9ACD-CC022B8A33F3}"/>
              </a:ext>
            </a:extLst>
          </p:cNvPr>
          <p:cNvSpPr>
            <a:spLocks noGrp="1"/>
          </p:cNvSpPr>
          <p:nvPr>
            <p:ph type="title"/>
          </p:nvPr>
        </p:nvSpPr>
        <p:spPr>
          <a:xfrm>
            <a:off x="146691" y="160515"/>
            <a:ext cx="11522395" cy="621092"/>
          </a:xfrm>
        </p:spPr>
        <p:txBody>
          <a:bodyPr>
            <a:noAutofit/>
          </a:bodyPr>
          <a:lstStyle/>
          <a:p>
            <a:r>
              <a:rPr lang="en-US" sz="3600" b="1" dirty="0"/>
              <a:t>Teeth &amp; bones didn’t exist, but nesting behavior had emerged.</a:t>
            </a:r>
          </a:p>
        </p:txBody>
      </p:sp>
      <p:pic>
        <p:nvPicPr>
          <p:cNvPr id="2050" name="Picture 2" descr="Picture">
            <a:extLst>
              <a:ext uri="{FF2B5EF4-FFF2-40B4-BE49-F238E27FC236}">
                <a16:creationId xmlns:a16="http://schemas.microsoft.com/office/drawing/2014/main" id="{334A3E43-B02B-4F2A-AE41-93D1B27FB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72" y="929309"/>
            <a:ext cx="6502455" cy="576817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ACC5F2-E824-4353-B039-FF30B3ADCE24}"/>
              </a:ext>
            </a:extLst>
          </p:cNvPr>
          <p:cNvSpPr txBox="1"/>
          <p:nvPr/>
        </p:nvSpPr>
        <p:spPr>
          <a:xfrm>
            <a:off x="6727970" y="782731"/>
            <a:ext cx="5352674" cy="3816429"/>
          </a:xfrm>
          <a:prstGeom prst="rect">
            <a:avLst/>
          </a:prstGeom>
          <a:noFill/>
        </p:spPr>
        <p:txBody>
          <a:bodyPr wrap="square">
            <a:spAutoFit/>
          </a:bodyPr>
          <a:lstStyle/>
          <a:p>
            <a:pPr algn="just"/>
            <a:r>
              <a:rPr lang="en-US" dirty="0">
                <a:solidFill>
                  <a:srgbClr val="2A2A2A"/>
                </a:solidFill>
                <a:latin typeface="Calibri" panose="020F0502020204030204" pitchFamily="34" charset="0"/>
                <a:cs typeface="Calibri" panose="020F0502020204030204" pitchFamily="34" charset="0"/>
              </a:rPr>
              <a:t>Bill </a:t>
            </a:r>
            <a:r>
              <a:rPr lang="en-US" dirty="0" err="1">
                <a:solidFill>
                  <a:srgbClr val="2A2A2A"/>
                </a:solidFill>
                <a:latin typeface="Calibri" panose="020F0502020204030204" pitchFamily="34" charset="0"/>
                <a:cs typeface="Calibri" panose="020F0502020204030204" pitchFamily="34" charset="0"/>
              </a:rPr>
              <a:t>Montante</a:t>
            </a:r>
            <a:r>
              <a:rPr lang="en-US" dirty="0">
                <a:solidFill>
                  <a:srgbClr val="2A2A2A"/>
                </a:solidFill>
                <a:latin typeface="Calibri" panose="020F0502020204030204" pitchFamily="34" charset="0"/>
                <a:cs typeface="Calibri" panose="020F0502020204030204" pitchFamily="34" charset="0"/>
              </a:rPr>
              <a:t> of Tellus Science Museum discovered this small, 500-million-year-old trilobite slab. The larger individual to the left is the fossil of a shed shell, imagine something like a fossilized snakeskin. Trilobites indeed shed their shell as they grew. All the others on the small slab were living animals when they were buried. Of the 113 individuals present at least 29 are the same age. </a:t>
            </a:r>
          </a:p>
          <a:p>
            <a:pPr algn="just"/>
            <a:endParaRPr lang="en-US" sz="800" dirty="0">
              <a:solidFill>
                <a:srgbClr val="2A2A2A"/>
              </a:solidFill>
              <a:latin typeface="Calibri" panose="020F0502020204030204" pitchFamily="34" charset="0"/>
              <a:cs typeface="Calibri" panose="020F0502020204030204" pitchFamily="34" charset="0"/>
            </a:endParaRPr>
          </a:p>
          <a:p>
            <a:pPr algn="just"/>
            <a:r>
              <a:rPr lang="en-US" dirty="0" err="1">
                <a:solidFill>
                  <a:srgbClr val="2A2A2A"/>
                </a:solidFill>
                <a:latin typeface="Calibri" panose="020F0502020204030204" pitchFamily="34" charset="0"/>
                <a:cs typeface="Calibri" panose="020F0502020204030204" pitchFamily="34" charset="0"/>
              </a:rPr>
              <a:t>Montante</a:t>
            </a:r>
            <a:r>
              <a:rPr lang="en-US" b="0" i="0" dirty="0">
                <a:solidFill>
                  <a:srgbClr val="2A2A2A"/>
                </a:solidFill>
                <a:effectLst/>
                <a:latin typeface="Calibri" panose="020F0502020204030204" pitchFamily="34" charset="0"/>
                <a:cs typeface="Calibri" panose="020F0502020204030204" pitchFamily="34" charset="0"/>
              </a:rPr>
              <a:t> teamed up with David Schwimmer of Columbus State University in 2019 to publish a paper </a:t>
            </a:r>
            <a:r>
              <a:rPr lang="en-US" dirty="0">
                <a:solidFill>
                  <a:srgbClr val="2A2A2A"/>
                </a:solidFill>
                <a:latin typeface="Calibri" panose="020F0502020204030204" pitchFamily="34" charset="0"/>
                <a:cs typeface="Calibri" panose="020F0502020204030204" pitchFamily="34" charset="0"/>
              </a:rPr>
              <a:t>which showed, for the first time ever, </a:t>
            </a:r>
            <a:r>
              <a:rPr lang="en-US" b="0" i="0" dirty="0">
                <a:solidFill>
                  <a:srgbClr val="2A2A2A"/>
                </a:solidFill>
                <a:effectLst/>
                <a:latin typeface="Calibri" panose="020F0502020204030204" pitchFamily="34" charset="0"/>
                <a:cs typeface="Calibri" panose="020F0502020204030204" pitchFamily="34" charset="0"/>
              </a:rPr>
              <a:t>that trilobites both nested and </a:t>
            </a:r>
            <a:r>
              <a:rPr lang="en-US" dirty="0">
                <a:solidFill>
                  <a:srgbClr val="2A2A2A"/>
                </a:solidFill>
                <a:latin typeface="Calibri" panose="020F0502020204030204" pitchFamily="34" charset="0"/>
                <a:cs typeface="Calibri" panose="020F0502020204030204" pitchFamily="34" charset="0"/>
              </a:rPr>
              <a:t>displayed </a:t>
            </a:r>
            <a:r>
              <a:rPr lang="en-US" b="0" i="0" dirty="0">
                <a:solidFill>
                  <a:srgbClr val="2A2A2A"/>
                </a:solidFill>
                <a:effectLst/>
                <a:latin typeface="Calibri" panose="020F0502020204030204" pitchFamily="34" charset="0"/>
                <a:cs typeface="Calibri" panose="020F0502020204030204" pitchFamily="34" charset="0"/>
              </a:rPr>
              <a:t>homing behavior in a Georgia sea</a:t>
            </a:r>
            <a:r>
              <a:rPr lang="en-US" dirty="0">
                <a:solidFill>
                  <a:srgbClr val="2A2A2A"/>
                </a:solidFill>
                <a:latin typeface="Calibri" panose="020F0502020204030204" pitchFamily="34" charset="0"/>
                <a:cs typeface="Calibri" panose="020F0502020204030204" pitchFamily="34" charset="0"/>
              </a:rPr>
              <a:t> </a:t>
            </a:r>
            <a:r>
              <a:rPr lang="en-US" b="0" i="0" dirty="0">
                <a:solidFill>
                  <a:srgbClr val="2A2A2A"/>
                </a:solidFill>
                <a:effectLst/>
                <a:latin typeface="Calibri" panose="020F0502020204030204" pitchFamily="34" charset="0"/>
                <a:cs typeface="Calibri" panose="020F0502020204030204" pitchFamily="34" charset="0"/>
              </a:rPr>
              <a:t>500 million years ago. </a:t>
            </a:r>
            <a:endParaRPr lang="en-US" sz="1000" dirty="0">
              <a:solidFill>
                <a:srgbClr val="2A2A2A"/>
              </a:solidFill>
              <a:latin typeface="Calibri" panose="020F0502020204030204" pitchFamily="34" charset="0"/>
              <a:cs typeface="Calibri" panose="020F0502020204030204" pitchFamily="34" charset="0"/>
            </a:endParaRPr>
          </a:p>
        </p:txBody>
      </p:sp>
      <p:pic>
        <p:nvPicPr>
          <p:cNvPr id="1026" name="Picture 2" descr="See the source image">
            <a:extLst>
              <a:ext uri="{FF2B5EF4-FFF2-40B4-BE49-F238E27FC236}">
                <a16:creationId xmlns:a16="http://schemas.microsoft.com/office/drawing/2014/main" id="{A02E79AF-DF1F-4BE3-B7FE-A4403A2ED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1955" y="4664905"/>
            <a:ext cx="2551212" cy="1983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rawing of a face&#10;&#10;Description automatically generated">
            <a:extLst>
              <a:ext uri="{FF2B5EF4-FFF2-40B4-BE49-F238E27FC236}">
                <a16:creationId xmlns:a16="http://schemas.microsoft.com/office/drawing/2014/main" id="{859A2304-FA89-47F3-8C95-5A9673D15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877" y="4912962"/>
            <a:ext cx="1498528" cy="1584569"/>
          </a:xfrm>
          <a:prstGeom prst="rect">
            <a:avLst/>
          </a:prstGeom>
        </p:spPr>
      </p:pic>
    </p:spTree>
    <p:extLst>
      <p:ext uri="{BB962C8B-B14F-4D97-AF65-F5344CB8AC3E}">
        <p14:creationId xmlns:p14="http://schemas.microsoft.com/office/powerpoint/2010/main" val="2963357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F5688F-5F37-47F3-931B-671157B83C78}"/>
              </a:ext>
            </a:extLst>
          </p:cNvPr>
          <p:cNvSpPr txBox="1"/>
          <p:nvPr/>
        </p:nvSpPr>
        <p:spPr>
          <a:xfrm>
            <a:off x="6442430" y="463080"/>
            <a:ext cx="5194573" cy="2554545"/>
          </a:xfrm>
          <a:prstGeom prst="rect">
            <a:avLst/>
          </a:prstGeom>
          <a:noFill/>
        </p:spPr>
        <p:txBody>
          <a:bodyPr wrap="square" rtlCol="0">
            <a:spAutoFit/>
          </a:bodyPr>
          <a:lstStyle/>
          <a:p>
            <a:r>
              <a:rPr lang="en-US" sz="3200" b="1" dirty="0">
                <a:solidFill>
                  <a:srgbClr val="FFFF00"/>
                </a:solidFill>
              </a:rPr>
              <a:t>There is a single light in science,</a:t>
            </a:r>
          </a:p>
          <a:p>
            <a:r>
              <a:rPr lang="en-US" sz="3200" b="1" dirty="0">
                <a:solidFill>
                  <a:srgbClr val="FFFF00"/>
                </a:solidFill>
              </a:rPr>
              <a:t>and to brighten it anywhere is to brighten it everywhere.</a:t>
            </a:r>
          </a:p>
          <a:p>
            <a:pPr algn="r"/>
            <a:r>
              <a:rPr lang="en-US" sz="3200" b="1" dirty="0">
                <a:solidFill>
                  <a:srgbClr val="FFFF00"/>
                </a:solidFill>
              </a:rPr>
              <a:t>Isaac Asimov</a:t>
            </a:r>
          </a:p>
        </p:txBody>
      </p:sp>
      <p:pic>
        <p:nvPicPr>
          <p:cNvPr id="8" name="Picture 7" descr="A person that is standing in the dark&#10;&#10;Description automatically generated">
            <a:extLst>
              <a:ext uri="{FF2B5EF4-FFF2-40B4-BE49-F238E27FC236}">
                <a16:creationId xmlns:a16="http://schemas.microsoft.com/office/drawing/2014/main" id="{1130CB51-94C6-416D-A6BA-B506CB0F6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20" y="298328"/>
            <a:ext cx="4863178" cy="6277570"/>
          </a:xfrm>
          <a:prstGeom prst="rect">
            <a:avLst/>
          </a:prstGeom>
        </p:spPr>
      </p:pic>
      <p:sp>
        <p:nvSpPr>
          <p:cNvPr id="9" name="TextBox 8">
            <a:extLst>
              <a:ext uri="{FF2B5EF4-FFF2-40B4-BE49-F238E27FC236}">
                <a16:creationId xmlns:a16="http://schemas.microsoft.com/office/drawing/2014/main" id="{C76D2602-FAE9-4A54-8AB2-2143D048A741}"/>
              </a:ext>
            </a:extLst>
          </p:cNvPr>
          <p:cNvSpPr txBox="1"/>
          <p:nvPr/>
        </p:nvSpPr>
        <p:spPr>
          <a:xfrm>
            <a:off x="5856104" y="4971495"/>
            <a:ext cx="5973946" cy="1323439"/>
          </a:xfrm>
          <a:prstGeom prst="rect">
            <a:avLst/>
          </a:prstGeom>
          <a:noFill/>
        </p:spPr>
        <p:txBody>
          <a:bodyPr wrap="square" rtlCol="0">
            <a:spAutoFit/>
          </a:bodyPr>
          <a:lstStyle/>
          <a:p>
            <a:pPr algn="ctr"/>
            <a:r>
              <a:rPr lang="en-US" sz="2000" b="1" i="1" dirty="0">
                <a:solidFill>
                  <a:srgbClr val="FFFF00"/>
                </a:solidFill>
              </a:rPr>
              <a:t>Thank you, </a:t>
            </a:r>
          </a:p>
          <a:p>
            <a:pPr algn="ctr"/>
            <a:r>
              <a:rPr lang="en-US" sz="2000" b="1" i="1" dirty="0">
                <a:solidFill>
                  <a:srgbClr val="FFFF00"/>
                </a:solidFill>
              </a:rPr>
              <a:t>Science Teachers, </a:t>
            </a:r>
          </a:p>
          <a:p>
            <a:pPr algn="ctr"/>
            <a:r>
              <a:rPr lang="en-US" sz="2000" b="1" i="1" dirty="0">
                <a:solidFill>
                  <a:srgbClr val="FFFF00"/>
                </a:solidFill>
              </a:rPr>
              <a:t>for raising that single light </a:t>
            </a:r>
          </a:p>
          <a:p>
            <a:pPr algn="ctr"/>
            <a:r>
              <a:rPr lang="en-US" sz="2000" b="1" i="1" dirty="0">
                <a:solidFill>
                  <a:srgbClr val="FFFF00"/>
                </a:solidFill>
              </a:rPr>
              <a:t>&amp; guiding our children.</a:t>
            </a:r>
          </a:p>
        </p:txBody>
      </p:sp>
    </p:spTree>
    <p:extLst>
      <p:ext uri="{BB962C8B-B14F-4D97-AF65-F5344CB8AC3E}">
        <p14:creationId xmlns:p14="http://schemas.microsoft.com/office/powerpoint/2010/main" val="1216020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BEDB1-6561-4F79-A109-013C43FD7512}"/>
              </a:ext>
            </a:extLst>
          </p:cNvPr>
          <p:cNvSpPr>
            <a:spLocks noGrp="1"/>
          </p:cNvSpPr>
          <p:nvPr>
            <p:ph type="title"/>
          </p:nvPr>
        </p:nvSpPr>
        <p:spPr>
          <a:xfrm>
            <a:off x="114300" y="146051"/>
            <a:ext cx="10515600" cy="359788"/>
          </a:xfrm>
        </p:spPr>
        <p:txBody>
          <a:bodyPr>
            <a:normAutofit/>
          </a:bodyPr>
          <a:lstStyle/>
          <a:p>
            <a:r>
              <a:rPr lang="en-US" sz="1800" b="1" dirty="0"/>
              <a:t>References</a:t>
            </a:r>
          </a:p>
        </p:txBody>
      </p:sp>
      <p:sp>
        <p:nvSpPr>
          <p:cNvPr id="4" name="TextBox 3">
            <a:extLst>
              <a:ext uri="{FF2B5EF4-FFF2-40B4-BE49-F238E27FC236}">
                <a16:creationId xmlns:a16="http://schemas.microsoft.com/office/drawing/2014/main" id="{464A1478-0606-497F-892A-D0EF3C62DA06}"/>
              </a:ext>
            </a:extLst>
          </p:cNvPr>
          <p:cNvSpPr txBox="1"/>
          <p:nvPr/>
        </p:nvSpPr>
        <p:spPr>
          <a:xfrm>
            <a:off x="280987" y="714375"/>
            <a:ext cx="11630025" cy="5970865"/>
          </a:xfrm>
          <a:prstGeom prst="rect">
            <a:avLst/>
          </a:prstGeom>
          <a:noFill/>
        </p:spPr>
        <p:txBody>
          <a:bodyPr wrap="square" rtlCol="0">
            <a:spAutoFit/>
          </a:bodyPr>
          <a:lstStyle/>
          <a:p>
            <a:pPr marL="342900" indent="-342900">
              <a:buFont typeface="+mj-lt"/>
              <a:buAutoNum type="arabicPeriod"/>
            </a:pPr>
            <a:r>
              <a:rPr lang="en-US" sz="1400" dirty="0"/>
              <a:t>Thurman, Thomas D., GeorgiasFossils.com, Section </a:t>
            </a:r>
            <a:r>
              <a:rPr lang="en-US" sz="1400" i="1" dirty="0"/>
              <a:t>2: Trilobites, 500 million years ago, &amp; the </a:t>
            </a:r>
            <a:r>
              <a:rPr lang="en-US" sz="1400" i="1" dirty="0" err="1"/>
              <a:t>Conasauga</a:t>
            </a:r>
            <a:r>
              <a:rPr lang="en-US" sz="1400" i="1" dirty="0"/>
              <a:t> Formation</a:t>
            </a:r>
          </a:p>
          <a:p>
            <a:pPr marL="342900" indent="-342900">
              <a:buFont typeface="+mj-lt"/>
              <a:buAutoNum type="arabicPeriod"/>
            </a:pPr>
            <a:r>
              <a:rPr lang="en-US" sz="1400" dirty="0">
                <a:solidFill>
                  <a:srgbClr val="333333"/>
                </a:solidFill>
                <a:cs typeface="Calibri" panose="020F0502020204030204" pitchFamily="34" charset="0"/>
              </a:rPr>
              <a:t>Perkins, Sid</a:t>
            </a:r>
            <a:r>
              <a:rPr lang="en-US" sz="1400" i="1" dirty="0">
                <a:solidFill>
                  <a:srgbClr val="333333"/>
                </a:solidFill>
                <a:cs typeface="Calibri" panose="020F0502020204030204" pitchFamily="34" charset="0"/>
              </a:rPr>
              <a:t>; How the Enamel that Coats your Teeth Evolved, </a:t>
            </a:r>
            <a:r>
              <a:rPr lang="en-US" sz="1400" dirty="0">
                <a:solidFill>
                  <a:srgbClr val="333333"/>
                </a:solidFill>
                <a:cs typeface="Calibri" panose="020F0502020204030204" pitchFamily="34" charset="0"/>
              </a:rPr>
              <a:t>www.sciencemag.org, 23/Sept/2015</a:t>
            </a:r>
          </a:p>
          <a:p>
            <a:pPr marL="342900" indent="-342900">
              <a:buFont typeface="+mj-lt"/>
              <a:buAutoNum type="arabicPeriod"/>
            </a:pPr>
            <a:r>
              <a:rPr lang="en-US" sz="1400" b="0" i="0" dirty="0">
                <a:solidFill>
                  <a:srgbClr val="2A2A2A"/>
                </a:solidFill>
                <a:effectLst/>
              </a:rPr>
              <a:t>G. R. Case &amp; D. R. Schwimmer. </a:t>
            </a:r>
            <a:r>
              <a:rPr lang="en-US" sz="1400" b="0" i="1" dirty="0">
                <a:solidFill>
                  <a:srgbClr val="2A2A2A"/>
                </a:solidFill>
                <a:effectLst/>
              </a:rPr>
              <a:t>A New Selachian Fauna From the Eutaw Formation (Upper Cretaceous/Early to Middle Santonian) of Chattahoochee County, Georgia. </a:t>
            </a:r>
            <a:r>
              <a:rPr lang="en-US" sz="1400" b="0" dirty="0" err="1">
                <a:solidFill>
                  <a:srgbClr val="2A2A2A"/>
                </a:solidFill>
                <a:effectLst/>
              </a:rPr>
              <a:t>Palaeontographica</a:t>
            </a:r>
            <a:r>
              <a:rPr lang="en-US" sz="1400" b="0" dirty="0">
                <a:solidFill>
                  <a:srgbClr val="2A2A2A"/>
                </a:solidFill>
                <a:effectLst/>
              </a:rPr>
              <a:t> </a:t>
            </a:r>
            <a:r>
              <a:rPr lang="en-US" sz="1400" b="0" dirty="0" err="1">
                <a:solidFill>
                  <a:srgbClr val="2A2A2A"/>
                </a:solidFill>
                <a:effectLst/>
              </a:rPr>
              <a:t>Abteilung</a:t>
            </a:r>
            <a:r>
              <a:rPr lang="en-US" sz="1400" b="0" dirty="0">
                <a:solidFill>
                  <a:srgbClr val="2A2A2A"/>
                </a:solidFill>
                <a:effectLst/>
              </a:rPr>
              <a:t> A </a:t>
            </a:r>
            <a:r>
              <a:rPr lang="en-US" sz="1400" b="0" i="0" dirty="0">
                <a:solidFill>
                  <a:srgbClr val="2A2A2A"/>
                </a:solidFill>
                <a:effectLst/>
              </a:rPr>
              <a:t>261(</a:t>
            </a:r>
            <a:r>
              <a:rPr lang="en-US" sz="1400" b="0" i="0" dirty="0" err="1">
                <a:solidFill>
                  <a:srgbClr val="2A2A2A"/>
                </a:solidFill>
                <a:effectLst/>
              </a:rPr>
              <a:t>Lfg</a:t>
            </a:r>
            <a:r>
              <a:rPr lang="en-US" sz="1400" b="0" i="0" dirty="0">
                <a:solidFill>
                  <a:srgbClr val="2A2A2A"/>
                </a:solidFill>
                <a:effectLst/>
              </a:rPr>
              <a:t>. 4-6</a:t>
            </a:r>
            <a:r>
              <a:rPr lang="en-US" sz="1400" dirty="0">
                <a:solidFill>
                  <a:srgbClr val="2A2A2A"/>
                </a:solidFill>
              </a:rPr>
              <a:t>):83-102, 2001.</a:t>
            </a:r>
          </a:p>
          <a:p>
            <a:pPr marL="342900" indent="-342900">
              <a:buFont typeface="+mj-lt"/>
              <a:buAutoNum type="arabicPeriod"/>
            </a:pPr>
            <a:r>
              <a:rPr kumimoji="0" lang="en-US" sz="1400" b="0" i="0" u="none" strike="noStrike" kern="1200" cap="none" spc="0" normalizeH="0" baseline="0" noProof="0" dirty="0">
                <a:ln>
                  <a:noFill/>
                </a:ln>
                <a:solidFill>
                  <a:srgbClr val="2A2A2A"/>
                </a:solidFill>
                <a:effectLst/>
                <a:uLnTx/>
                <a:uFillTx/>
                <a:ea typeface="+mn-ea"/>
                <a:cs typeface="+mn-cs"/>
              </a:rPr>
              <a:t>G. R. Case &amp; David R. Schwimmer; </a:t>
            </a:r>
            <a:r>
              <a:rPr lang="en-US" sz="1400" b="0" i="1" dirty="0">
                <a:solidFill>
                  <a:srgbClr val="2A2A2A"/>
                </a:solidFill>
                <a:effectLst/>
              </a:rPr>
              <a:t>Late Cretaceous Fish From The </a:t>
            </a:r>
            <a:r>
              <a:rPr lang="en-US" sz="1400" b="0" i="1" dirty="0" err="1">
                <a:solidFill>
                  <a:srgbClr val="2A2A2A"/>
                </a:solidFill>
                <a:effectLst/>
              </a:rPr>
              <a:t>Blufftown</a:t>
            </a:r>
            <a:r>
              <a:rPr lang="en-US" sz="1400" b="0" i="1" dirty="0">
                <a:solidFill>
                  <a:srgbClr val="2A2A2A"/>
                </a:solidFill>
                <a:effectLst/>
              </a:rPr>
              <a:t> Formation (Campanian) in Western Georgia, </a:t>
            </a:r>
            <a:r>
              <a:rPr lang="en-US" sz="1400" b="0" i="0" dirty="0">
                <a:solidFill>
                  <a:srgbClr val="2A2A2A"/>
                </a:solidFill>
                <a:effectLst/>
              </a:rPr>
              <a:t>Journal of Paleontology Vol.62 No. 2, The </a:t>
            </a:r>
            <a:r>
              <a:rPr lang="en-US" sz="1400" dirty="0">
                <a:solidFill>
                  <a:srgbClr val="2A2A2A"/>
                </a:solidFill>
              </a:rPr>
              <a:t>Paleontological Society, 1988</a:t>
            </a:r>
          </a:p>
          <a:p>
            <a:pPr marL="342900" indent="-342900">
              <a:buFont typeface="+mj-lt"/>
              <a:buAutoNum type="arabicPeriod"/>
            </a:pPr>
            <a:r>
              <a:rPr lang="en-US" sz="1400" b="0" i="0" dirty="0" err="1">
                <a:solidFill>
                  <a:srgbClr val="2A2A2A"/>
                </a:solidFill>
                <a:effectLst/>
              </a:rPr>
              <a:t>Carr</a:t>
            </a:r>
            <a:r>
              <a:rPr lang="en-US" sz="1400" b="0" i="0" dirty="0">
                <a:solidFill>
                  <a:srgbClr val="2A2A2A"/>
                </a:solidFill>
                <a:effectLst/>
              </a:rPr>
              <a:t>, Thomas; Williamson, Thomas; &amp; Schwimmer, David; </a:t>
            </a:r>
            <a:r>
              <a:rPr lang="en-US" sz="1400" b="0" i="1" dirty="0">
                <a:solidFill>
                  <a:srgbClr val="2A2A2A"/>
                </a:solidFill>
                <a:effectLst/>
              </a:rPr>
              <a:t>A New Genus and Species of Tyrannosauroid From The Late Cretaceous (Middle Campanian) Demopolis Formation of Alabama</a:t>
            </a:r>
            <a:r>
              <a:rPr lang="en-US" sz="1400" b="0" i="0" dirty="0">
                <a:solidFill>
                  <a:srgbClr val="2A2A2A"/>
                </a:solidFill>
                <a:effectLst/>
              </a:rPr>
              <a:t>. Journal of Vertebrate Paleontology, Vol.25, No.1, pgs119-143, Society of Vertebrate </a:t>
            </a:r>
            <a:r>
              <a:rPr lang="en-US" sz="1400" dirty="0">
                <a:solidFill>
                  <a:srgbClr val="2A2A2A"/>
                </a:solidFill>
              </a:rPr>
              <a:t>Paleontology. March 2005</a:t>
            </a:r>
            <a:endParaRPr lang="en-US" sz="1400" b="0" i="0" dirty="0">
              <a:solidFill>
                <a:srgbClr val="2A2A2A"/>
              </a:solidFill>
              <a:effectLst/>
            </a:endParaRPr>
          </a:p>
          <a:p>
            <a:pPr marL="342900" indent="-342900">
              <a:buFont typeface="+mj-lt"/>
              <a:buAutoNum type="arabicPeriod"/>
            </a:pPr>
            <a:r>
              <a:rPr lang="en-US" sz="1400" b="0" i="0" dirty="0">
                <a:solidFill>
                  <a:srgbClr val="2A2A2A"/>
                </a:solidFill>
                <a:effectLst/>
              </a:rPr>
              <a:t>Miller, Kenneth G., </a:t>
            </a:r>
            <a:r>
              <a:rPr lang="en-US" sz="1400" b="0" i="0" dirty="0" err="1">
                <a:solidFill>
                  <a:srgbClr val="2A2A2A"/>
                </a:solidFill>
                <a:effectLst/>
              </a:rPr>
              <a:t>Kominz</a:t>
            </a:r>
            <a:r>
              <a:rPr lang="en-US" sz="1400" b="0" i="0" dirty="0">
                <a:solidFill>
                  <a:srgbClr val="2A2A2A"/>
                </a:solidFill>
                <a:effectLst/>
              </a:rPr>
              <a:t>, Michelle A., Browning, James B., Wright James D., Mountain, Gregory S., Miriam E. Katz, Sugarman, Peter J., Cramer Benjamin S., Christie-</a:t>
            </a:r>
            <a:r>
              <a:rPr lang="en-US" sz="1400" b="0" i="0" dirty="0" err="1">
                <a:solidFill>
                  <a:srgbClr val="2A2A2A"/>
                </a:solidFill>
                <a:effectLst/>
              </a:rPr>
              <a:t>Blick</a:t>
            </a:r>
            <a:r>
              <a:rPr lang="en-US" sz="1400" dirty="0">
                <a:solidFill>
                  <a:srgbClr val="2A2A2A"/>
                </a:solidFill>
              </a:rPr>
              <a:t>, Nicholas, </a:t>
            </a:r>
            <a:r>
              <a:rPr lang="en-US" sz="1400" dirty="0" err="1">
                <a:solidFill>
                  <a:srgbClr val="2A2A2A"/>
                </a:solidFill>
              </a:rPr>
              <a:t>Pekar</a:t>
            </a:r>
            <a:r>
              <a:rPr lang="en-US" sz="1400" dirty="0">
                <a:solidFill>
                  <a:srgbClr val="2A2A2A"/>
                </a:solidFill>
              </a:rPr>
              <a:t>, Stephen F., </a:t>
            </a:r>
            <a:r>
              <a:rPr lang="en-US" sz="1400" b="0" i="1" dirty="0">
                <a:solidFill>
                  <a:srgbClr val="2A2A2A"/>
                </a:solidFill>
                <a:effectLst/>
              </a:rPr>
              <a:t>The Phanerozoic Record of Global Sea-Level Change</a:t>
            </a:r>
            <a:r>
              <a:rPr lang="en-US" sz="1400" b="0" i="0" dirty="0">
                <a:solidFill>
                  <a:srgbClr val="2A2A2A"/>
                </a:solidFill>
                <a:effectLst/>
              </a:rPr>
              <a:t>; . Science, Vol. 310, 25 Nov 2005</a:t>
            </a:r>
          </a:p>
          <a:p>
            <a:pPr marL="342900" indent="-342900">
              <a:buFont typeface="+mj-lt"/>
              <a:buAutoNum type="arabicPeriod"/>
            </a:pPr>
            <a:r>
              <a:rPr lang="en-US" sz="1400" b="0" i="0" dirty="0">
                <a:solidFill>
                  <a:srgbClr val="2A2A2A"/>
                </a:solidFill>
                <a:effectLst/>
              </a:rPr>
              <a:t>Westgate, James W; </a:t>
            </a:r>
            <a:r>
              <a:rPr lang="en-US" sz="1400" b="0" i="1" dirty="0">
                <a:solidFill>
                  <a:srgbClr val="2A2A2A"/>
                </a:solidFill>
                <a:effectLst/>
              </a:rPr>
              <a:t>Paleoecology and biostratigraphy of marginal marine Gulf Coast Eocene vertebrate localities</a:t>
            </a:r>
            <a:r>
              <a:rPr lang="en-US" sz="1400" b="0" i="0" dirty="0">
                <a:solidFill>
                  <a:srgbClr val="2A2A2A"/>
                </a:solidFill>
                <a:effectLst/>
              </a:rPr>
              <a:t>, Gunnell, G.F., eds., Eocene biodiversity, unusual occurrences and rarely sampled habitats: New York, Kluwer Academic/Plenum, p. 263–297., 2001</a:t>
            </a:r>
          </a:p>
          <a:p>
            <a:pPr marL="342900" indent="-342900">
              <a:buFont typeface="+mj-lt"/>
              <a:buAutoNum type="arabicPeriod"/>
            </a:pPr>
            <a:r>
              <a:rPr lang="en-US" sz="1400" b="0" i="0" dirty="0">
                <a:solidFill>
                  <a:srgbClr val="2A2A2A"/>
                </a:solidFill>
                <a:effectLst/>
              </a:rPr>
              <a:t>Parmley, Dennis and </a:t>
            </a:r>
            <a:r>
              <a:rPr lang="en-US" sz="1400" b="0" i="0" dirty="0" err="1">
                <a:solidFill>
                  <a:srgbClr val="2A2A2A"/>
                </a:solidFill>
                <a:effectLst/>
              </a:rPr>
              <a:t>Cicimurri</a:t>
            </a:r>
            <a:r>
              <a:rPr lang="en-US" sz="1400" b="0" i="0" dirty="0">
                <a:solidFill>
                  <a:srgbClr val="2A2A2A"/>
                </a:solidFill>
                <a:effectLst/>
              </a:rPr>
              <a:t>, David J.; </a:t>
            </a:r>
            <a:r>
              <a:rPr lang="en-US" sz="1400" b="0" i="1" dirty="0">
                <a:solidFill>
                  <a:srgbClr val="2A2A2A"/>
                </a:solidFill>
                <a:effectLst/>
              </a:rPr>
              <a:t>Late Eocene Sharks of the Hardie Mine Local Fauna of Wilkinson County, Georgia;</a:t>
            </a:r>
            <a:r>
              <a:rPr lang="en-US" sz="1400" b="0" i="0" dirty="0">
                <a:solidFill>
                  <a:srgbClr val="2A2A2A"/>
                </a:solidFill>
                <a:effectLst/>
              </a:rPr>
              <a:t> Georgia Journal of Science, Vol 61: (3) pgs153-179, 2003</a:t>
            </a:r>
            <a:endParaRPr lang="en-US" sz="1400" dirty="0">
              <a:solidFill>
                <a:srgbClr val="333333"/>
              </a:solidFill>
              <a:cs typeface="Calibri" panose="020F0502020204030204" pitchFamily="34" charset="0"/>
            </a:endParaRPr>
          </a:p>
          <a:p>
            <a:pPr marL="342900" indent="-342900">
              <a:buFont typeface="+mj-lt"/>
              <a:buAutoNum type="arabicPeriod"/>
            </a:pPr>
            <a:r>
              <a:rPr lang="en-US" sz="1400" dirty="0">
                <a:solidFill>
                  <a:srgbClr val="333333"/>
                </a:solidFill>
                <a:cs typeface="Calibri" panose="020F0502020204030204" pitchFamily="34" charset="0"/>
              </a:rPr>
              <a:t>Kellogg, Remington; </a:t>
            </a:r>
            <a:r>
              <a:rPr lang="en-US" sz="1400" i="1" dirty="0">
                <a:solidFill>
                  <a:srgbClr val="333333"/>
                </a:solidFill>
                <a:cs typeface="Calibri" panose="020F0502020204030204" pitchFamily="34" charset="0"/>
              </a:rPr>
              <a:t>A Review of the </a:t>
            </a:r>
            <a:r>
              <a:rPr lang="en-US" sz="1400" i="1" dirty="0" err="1">
                <a:solidFill>
                  <a:srgbClr val="333333"/>
                </a:solidFill>
                <a:cs typeface="Calibri" panose="020F0502020204030204" pitchFamily="34" charset="0"/>
              </a:rPr>
              <a:t>Archeoceti</a:t>
            </a:r>
            <a:r>
              <a:rPr lang="en-US" sz="1400" dirty="0">
                <a:solidFill>
                  <a:srgbClr val="333333"/>
                </a:solidFill>
                <a:cs typeface="Calibri" panose="020F0502020204030204" pitchFamily="34" charset="0"/>
              </a:rPr>
              <a:t>, Carnegie Institute of Washington, 1936 </a:t>
            </a:r>
          </a:p>
          <a:p>
            <a:pPr marL="342900" indent="-342900">
              <a:buFont typeface="+mj-lt"/>
              <a:buAutoNum type="arabicPeriod"/>
            </a:pPr>
            <a:r>
              <a:rPr lang="en-US" sz="1400" dirty="0" err="1">
                <a:solidFill>
                  <a:srgbClr val="2A2A2A"/>
                </a:solidFill>
              </a:rPr>
              <a:t>Thewissen</a:t>
            </a:r>
            <a:r>
              <a:rPr lang="en-US" sz="1400" dirty="0">
                <a:solidFill>
                  <a:srgbClr val="2A2A2A"/>
                </a:solidFill>
              </a:rPr>
              <a:t> J.G.M.; Cooper, Lisa Noelle; </a:t>
            </a:r>
            <a:r>
              <a:rPr lang="en-US" sz="1400" dirty="0" err="1">
                <a:solidFill>
                  <a:srgbClr val="2A2A2A"/>
                </a:solidFill>
              </a:rPr>
              <a:t>Clementz</a:t>
            </a:r>
            <a:r>
              <a:rPr lang="en-US" sz="1400" dirty="0">
                <a:solidFill>
                  <a:srgbClr val="2A2A2A"/>
                </a:solidFill>
              </a:rPr>
              <a:t>, Mark T.; Bajpai, Sunil; Tiwari, B.N.; </a:t>
            </a:r>
            <a:r>
              <a:rPr lang="en-US" sz="1400" i="1" dirty="0">
                <a:solidFill>
                  <a:srgbClr val="2A2A2A"/>
                </a:solidFill>
              </a:rPr>
              <a:t>Whales </a:t>
            </a:r>
            <a:r>
              <a:rPr lang="en-US" sz="1400" b="0" i="1" dirty="0">
                <a:solidFill>
                  <a:srgbClr val="2A2A2A"/>
                </a:solidFill>
                <a:effectLst/>
              </a:rPr>
              <a:t>originated from aquatic artiodactyls in the Eocene Epoch of India</a:t>
            </a:r>
            <a:r>
              <a:rPr lang="en-US" sz="1400" dirty="0">
                <a:solidFill>
                  <a:srgbClr val="2A2A2A"/>
                </a:solidFill>
              </a:rPr>
              <a:t>.</a:t>
            </a:r>
            <a:r>
              <a:rPr lang="en-US" sz="1400" b="0" i="0" dirty="0">
                <a:solidFill>
                  <a:srgbClr val="2A2A2A"/>
                </a:solidFill>
                <a:effectLst/>
              </a:rPr>
              <a:t> Nature, Nature Publishing Group, Vol. 450, vol. 20, 27/December/2007 </a:t>
            </a:r>
            <a:endParaRPr lang="en-US" sz="1400" dirty="0">
              <a:solidFill>
                <a:srgbClr val="333333"/>
              </a:solidFill>
              <a:cs typeface="Calibri" panose="020F0502020204030204" pitchFamily="34" charset="0"/>
            </a:endParaRPr>
          </a:p>
          <a:p>
            <a:pPr marL="342900" indent="-342900">
              <a:buFont typeface="+mj-lt"/>
              <a:buAutoNum type="arabicPeriod"/>
            </a:pPr>
            <a:r>
              <a:rPr lang="en-US" sz="1400" b="0" i="0" dirty="0">
                <a:solidFill>
                  <a:srgbClr val="2A2A2A"/>
                </a:solidFill>
                <a:effectLst/>
              </a:rPr>
              <a:t>Hulbert, Richard C</a:t>
            </a:r>
            <a:r>
              <a:rPr lang="en-US" sz="1400" dirty="0">
                <a:solidFill>
                  <a:srgbClr val="2A2A2A"/>
                </a:solidFill>
              </a:rPr>
              <a:t>. Jr.; </a:t>
            </a:r>
            <a:r>
              <a:rPr lang="en-US" sz="1400" dirty="0" err="1">
                <a:solidFill>
                  <a:srgbClr val="2A2A2A"/>
                </a:solidFill>
              </a:rPr>
              <a:t>Petkewich</a:t>
            </a:r>
            <a:r>
              <a:rPr lang="en-US" sz="1400" dirty="0">
                <a:solidFill>
                  <a:srgbClr val="2A2A2A"/>
                </a:solidFill>
              </a:rPr>
              <a:t>, Richard A.; Bishop, Gale A.; </a:t>
            </a:r>
            <a:r>
              <a:rPr lang="en-US" sz="1400" dirty="0" err="1">
                <a:solidFill>
                  <a:srgbClr val="2A2A2A"/>
                </a:solidFill>
              </a:rPr>
              <a:t>Bukry</a:t>
            </a:r>
            <a:r>
              <a:rPr lang="en-US" sz="1400" dirty="0">
                <a:solidFill>
                  <a:srgbClr val="2A2A2A"/>
                </a:solidFill>
              </a:rPr>
              <a:t>, David; </a:t>
            </a:r>
            <a:r>
              <a:rPr lang="en-US" sz="1400" dirty="0" err="1">
                <a:solidFill>
                  <a:srgbClr val="2A2A2A"/>
                </a:solidFill>
              </a:rPr>
              <a:t>Aleshire</a:t>
            </a:r>
            <a:r>
              <a:rPr lang="en-US" sz="1400" dirty="0">
                <a:solidFill>
                  <a:srgbClr val="2A2A2A"/>
                </a:solidFill>
              </a:rPr>
              <a:t>, David P.; </a:t>
            </a:r>
            <a:r>
              <a:rPr lang="en-US" sz="1400" i="1" dirty="0">
                <a:solidFill>
                  <a:srgbClr val="2A2A2A"/>
                </a:solidFill>
              </a:rPr>
              <a:t>A </a:t>
            </a:r>
            <a:r>
              <a:rPr lang="en-US" sz="1400" b="0" i="1" dirty="0">
                <a:solidFill>
                  <a:srgbClr val="2A2A2A"/>
                </a:solidFill>
                <a:effectLst/>
              </a:rPr>
              <a:t>New Middle Eocene Protocetid Whale (Mammalia: Cetacea: </a:t>
            </a:r>
            <a:r>
              <a:rPr lang="en-US" sz="1400" b="0" i="1" dirty="0" err="1">
                <a:solidFill>
                  <a:srgbClr val="2A2A2A"/>
                </a:solidFill>
                <a:effectLst/>
              </a:rPr>
              <a:t>Archeoceti</a:t>
            </a:r>
            <a:r>
              <a:rPr lang="en-US" sz="1400" b="0" i="1" dirty="0">
                <a:solidFill>
                  <a:srgbClr val="2A2A2A"/>
                </a:solidFill>
                <a:effectLst/>
              </a:rPr>
              <a:t>) and associated Biota From Georgia.</a:t>
            </a:r>
            <a:r>
              <a:rPr lang="en-US" sz="1400" b="0" i="0" dirty="0">
                <a:solidFill>
                  <a:srgbClr val="2A2A2A"/>
                </a:solidFill>
                <a:effectLst/>
              </a:rPr>
              <a:t> Journal of Paleontology, Vol.72, No.5. The Paleontological </a:t>
            </a:r>
            <a:r>
              <a:rPr lang="en-US" sz="1400" dirty="0">
                <a:solidFill>
                  <a:srgbClr val="2A2A2A"/>
                </a:solidFill>
              </a:rPr>
              <a:t>Society, 1998.</a:t>
            </a:r>
            <a:endParaRPr lang="en-US" sz="1400" dirty="0">
              <a:solidFill>
                <a:srgbClr val="333333"/>
              </a:solidFill>
              <a:cs typeface="Calibri" panose="020F0502020204030204" pitchFamily="34" charset="0"/>
            </a:endParaRPr>
          </a:p>
          <a:p>
            <a:pPr marL="342900" indent="-342900">
              <a:buFont typeface="+mj-lt"/>
              <a:buAutoNum type="arabicPeriod"/>
            </a:pPr>
            <a:r>
              <a:rPr lang="en-US" sz="1400" dirty="0">
                <a:solidFill>
                  <a:srgbClr val="333333"/>
                </a:solidFill>
                <a:cs typeface="Calibri" panose="020F0502020204030204" pitchFamily="34" charset="0"/>
              </a:rPr>
              <a:t>Geisler, Jonathan, H., Sanders, Albert E., Luo, </a:t>
            </a:r>
            <a:r>
              <a:rPr lang="en-US" sz="1400" dirty="0" err="1">
                <a:solidFill>
                  <a:srgbClr val="333333"/>
                </a:solidFill>
                <a:cs typeface="Calibri" panose="020F0502020204030204" pitchFamily="34" charset="0"/>
              </a:rPr>
              <a:t>Zhe</a:t>
            </a:r>
            <a:r>
              <a:rPr lang="en-US" sz="1400" dirty="0">
                <a:solidFill>
                  <a:srgbClr val="333333"/>
                </a:solidFill>
                <a:cs typeface="Calibri" panose="020F0502020204030204" pitchFamily="34" charset="0"/>
              </a:rPr>
              <a:t>-Xi;  </a:t>
            </a:r>
            <a:r>
              <a:rPr lang="en-US" sz="1400" i="1" dirty="0">
                <a:solidFill>
                  <a:srgbClr val="333333"/>
                </a:solidFill>
                <a:cs typeface="Calibri" panose="020F0502020204030204" pitchFamily="34" charset="0"/>
              </a:rPr>
              <a:t>A New Protocetid Whale (Cetacea: </a:t>
            </a:r>
            <a:r>
              <a:rPr lang="en-US" sz="1400" i="1" dirty="0" err="1">
                <a:solidFill>
                  <a:srgbClr val="333333"/>
                </a:solidFill>
                <a:cs typeface="Calibri" panose="020F0502020204030204" pitchFamily="34" charset="0"/>
              </a:rPr>
              <a:t>Archaeoceti</a:t>
            </a:r>
            <a:r>
              <a:rPr lang="en-US" sz="1400" i="1" dirty="0">
                <a:solidFill>
                  <a:srgbClr val="333333"/>
                </a:solidFill>
                <a:cs typeface="Calibri" panose="020F0502020204030204" pitchFamily="34" charset="0"/>
              </a:rPr>
              <a:t>) From the Late Middle Eocene of South Carolina</a:t>
            </a:r>
            <a:r>
              <a:rPr lang="en-US" sz="1400" dirty="0">
                <a:solidFill>
                  <a:srgbClr val="333333"/>
                </a:solidFill>
                <a:cs typeface="Calibri" panose="020F0502020204030204" pitchFamily="34" charset="0"/>
              </a:rPr>
              <a:t>; American Museum </a:t>
            </a:r>
            <a:r>
              <a:rPr lang="en-US" sz="1400" dirty="0" err="1">
                <a:solidFill>
                  <a:srgbClr val="333333"/>
                </a:solidFill>
                <a:cs typeface="Calibri" panose="020F0502020204030204" pitchFamily="34" charset="0"/>
              </a:rPr>
              <a:t>Novitates</a:t>
            </a:r>
            <a:r>
              <a:rPr lang="en-US" sz="1400" dirty="0">
                <a:solidFill>
                  <a:srgbClr val="333333"/>
                </a:solidFill>
                <a:cs typeface="Calibri" panose="020F0502020204030204" pitchFamily="34" charset="0"/>
              </a:rPr>
              <a:t>, #3480, 25/July/2005</a:t>
            </a:r>
          </a:p>
          <a:p>
            <a:pPr marL="342900" indent="-342900">
              <a:buFont typeface="+mj-lt"/>
              <a:buAutoNum type="arabicPeriod"/>
            </a:pPr>
            <a:r>
              <a:rPr lang="en-US" sz="1400" dirty="0" err="1">
                <a:solidFill>
                  <a:srgbClr val="000000"/>
                </a:solidFill>
              </a:rPr>
              <a:t>Uhen</a:t>
            </a:r>
            <a:r>
              <a:rPr lang="en-US" sz="1400" dirty="0">
                <a:solidFill>
                  <a:srgbClr val="000000"/>
                </a:solidFill>
              </a:rPr>
              <a:t>, Mark D., </a:t>
            </a:r>
            <a:r>
              <a:rPr lang="en-US" sz="1400" i="1" dirty="0">
                <a:solidFill>
                  <a:srgbClr val="000000"/>
                </a:solidFill>
              </a:rPr>
              <a:t>New Protocetid Whales from Alabama and Mississippi, and a New Cetacean Clade, </a:t>
            </a:r>
            <a:r>
              <a:rPr lang="en-US" sz="1400" i="1" dirty="0" err="1">
                <a:solidFill>
                  <a:srgbClr val="000000"/>
                </a:solidFill>
              </a:rPr>
              <a:t>Pelagiceti</a:t>
            </a:r>
            <a:r>
              <a:rPr lang="en-US" sz="1400" i="0" dirty="0">
                <a:solidFill>
                  <a:srgbClr val="000000"/>
                </a:solidFill>
              </a:rPr>
              <a:t>, Journal of Vertebrate Paleontology, </a:t>
            </a:r>
            <a:r>
              <a:rPr lang="en-US" sz="1400" i="0" dirty="0">
                <a:solidFill>
                  <a:prstClr val="black"/>
                </a:solidFill>
              </a:rPr>
              <a:t>28(3):589–593, </a:t>
            </a:r>
            <a:r>
              <a:rPr lang="en-US" sz="1400" i="0" dirty="0">
                <a:solidFill>
                  <a:srgbClr val="000000"/>
                </a:solidFill>
              </a:rPr>
              <a:t>Sept. 2008</a:t>
            </a:r>
          </a:p>
          <a:p>
            <a:pPr marL="342900" indent="-342900">
              <a:buFont typeface="+mj-lt"/>
              <a:buAutoNum type="arabicPeriod"/>
            </a:pPr>
            <a:r>
              <a:rPr kumimoji="0" lang="en-US" sz="1400" b="0" u="none" strike="noStrike" kern="1200" cap="none" spc="0" normalizeH="0" baseline="0" noProof="0" dirty="0">
                <a:ln>
                  <a:noFill/>
                </a:ln>
                <a:solidFill>
                  <a:srgbClr val="000000"/>
                </a:solidFill>
                <a:effectLst/>
                <a:uLnTx/>
                <a:uFillTx/>
                <a:ea typeface="+mn-ea"/>
                <a:cs typeface="+mn-cs"/>
              </a:rPr>
              <a:t>Mitchell, E.D.; </a:t>
            </a:r>
            <a:r>
              <a:rPr kumimoji="0" lang="en-US" sz="1400" b="0" i="1" u="none" strike="noStrike" kern="1200" cap="none" spc="0" normalizeH="0" baseline="0" noProof="0" dirty="0">
                <a:ln>
                  <a:noFill/>
                </a:ln>
                <a:solidFill>
                  <a:srgbClr val="2A2A2A"/>
                </a:solidFill>
                <a:effectLst/>
                <a:uLnTx/>
                <a:uFillTx/>
                <a:ea typeface="+mn-ea"/>
                <a:cs typeface="+mn-cs"/>
              </a:rPr>
              <a:t>A New Cetacean from the Late Eocene La </a:t>
            </a:r>
            <a:r>
              <a:rPr kumimoji="0" lang="en-US" sz="1400" b="0" i="1" u="none" strike="noStrike" kern="1200" cap="none" spc="0" normalizeH="0" baseline="0" noProof="0" dirty="0" err="1">
                <a:ln>
                  <a:noFill/>
                </a:ln>
                <a:solidFill>
                  <a:srgbClr val="2A2A2A"/>
                </a:solidFill>
                <a:effectLst/>
                <a:uLnTx/>
                <a:uFillTx/>
                <a:ea typeface="+mn-ea"/>
                <a:cs typeface="+mn-cs"/>
              </a:rPr>
              <a:t>Meseta</a:t>
            </a:r>
            <a:r>
              <a:rPr kumimoji="0" lang="en-US" sz="1400" b="0" i="1" u="none" strike="noStrike" kern="1200" cap="none" spc="0" normalizeH="0" baseline="0" noProof="0" dirty="0">
                <a:ln>
                  <a:noFill/>
                </a:ln>
                <a:solidFill>
                  <a:srgbClr val="2A2A2A"/>
                </a:solidFill>
                <a:effectLst/>
                <a:uLnTx/>
                <a:uFillTx/>
                <a:ea typeface="+mn-ea"/>
                <a:cs typeface="+mn-cs"/>
              </a:rPr>
              <a:t> Formation, Seymour Island, Antarctic Peninsula</a:t>
            </a:r>
            <a:r>
              <a:rPr kumimoji="0" lang="en-US" sz="1400" b="0" i="0" u="none" strike="noStrike" kern="1200" cap="none" spc="0" normalizeH="0" baseline="0" noProof="0" dirty="0">
                <a:ln>
                  <a:noFill/>
                </a:ln>
                <a:solidFill>
                  <a:srgbClr val="2A2A2A"/>
                </a:solidFill>
                <a:effectLst/>
                <a:uLnTx/>
                <a:uFillTx/>
                <a:ea typeface="+mn-ea"/>
                <a:cs typeface="+mn-cs"/>
              </a:rPr>
              <a:t>, published in the Canadian Journal of Fisheries and Aquatic Science, 1989</a:t>
            </a:r>
          </a:p>
          <a:p>
            <a:pPr marL="342900" indent="-342900">
              <a:buFont typeface="+mj-lt"/>
              <a:buAutoNum type="arabicPeriod"/>
            </a:pPr>
            <a:endParaRPr lang="en-US" sz="1400" dirty="0">
              <a:solidFill>
                <a:srgbClr val="333333"/>
              </a:solidFill>
              <a:cs typeface="Calibri" panose="020F0502020204030204" pitchFamily="34" charset="0"/>
            </a:endParaRPr>
          </a:p>
          <a:p>
            <a:pPr marL="342900" indent="-342900">
              <a:buFont typeface="+mj-lt"/>
              <a:buAutoNum type="arabicPeriod"/>
            </a:pPr>
            <a:endParaRPr lang="en-US" i="1" dirty="0"/>
          </a:p>
        </p:txBody>
      </p:sp>
    </p:spTree>
    <p:extLst>
      <p:ext uri="{BB962C8B-B14F-4D97-AF65-F5344CB8AC3E}">
        <p14:creationId xmlns:p14="http://schemas.microsoft.com/office/powerpoint/2010/main" val="1574287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96F34-3056-45C0-AAD4-50D9BA1747E6}"/>
              </a:ext>
            </a:extLst>
          </p:cNvPr>
          <p:cNvSpPr>
            <a:spLocks noGrp="1"/>
          </p:cNvSpPr>
          <p:nvPr>
            <p:ph idx="1"/>
          </p:nvPr>
        </p:nvSpPr>
        <p:spPr>
          <a:xfrm>
            <a:off x="216097" y="1734091"/>
            <a:ext cx="2782981" cy="4930978"/>
          </a:xfrm>
        </p:spPr>
        <p:txBody>
          <a:bodyPr>
            <a:noAutofit/>
          </a:bodyPr>
          <a:lstStyle/>
          <a:p>
            <a:pPr marL="0" indent="0">
              <a:buNone/>
            </a:pPr>
            <a:r>
              <a:rPr lang="en-US" sz="2400" dirty="0"/>
              <a:t>The top pancake is freshest while the lowest pancake is the oldest. </a:t>
            </a:r>
          </a:p>
          <a:p>
            <a:pPr marL="0" indent="0">
              <a:buNone/>
            </a:pPr>
            <a:r>
              <a:rPr lang="en-US" sz="2400" dirty="0"/>
              <a:t>Earth’s layered beds of sediments are generally the same, the top bed is the most recent &amp; lowest bed is oldest.</a:t>
            </a:r>
          </a:p>
          <a:p>
            <a:pPr marL="0" indent="0">
              <a:buNone/>
            </a:pPr>
            <a:endParaRPr lang="en-US" sz="800" dirty="0"/>
          </a:p>
          <a:p>
            <a:pPr marL="0" indent="0">
              <a:buNone/>
            </a:pPr>
            <a:r>
              <a:rPr lang="en-US" sz="2400" dirty="0"/>
              <a:t>The study of these layers is Stratigraphy.</a:t>
            </a:r>
          </a:p>
        </p:txBody>
      </p:sp>
      <p:sp>
        <p:nvSpPr>
          <p:cNvPr id="7" name="TextBox 6">
            <a:extLst>
              <a:ext uri="{FF2B5EF4-FFF2-40B4-BE49-F238E27FC236}">
                <a16:creationId xmlns:a16="http://schemas.microsoft.com/office/drawing/2014/main" id="{A07428E7-1C5B-4462-B03F-BD3322ACF4D5}"/>
              </a:ext>
            </a:extLst>
          </p:cNvPr>
          <p:cNvSpPr txBox="1"/>
          <p:nvPr/>
        </p:nvSpPr>
        <p:spPr>
          <a:xfrm>
            <a:off x="3193240" y="1092380"/>
            <a:ext cx="3753088" cy="2062103"/>
          </a:xfrm>
          <a:prstGeom prst="rect">
            <a:avLst/>
          </a:prstGeom>
          <a:noFill/>
          <a:ln w="25400">
            <a:solidFill>
              <a:schemeClr val="tx1"/>
            </a:solidFill>
          </a:ln>
        </p:spPr>
        <p:txBody>
          <a:bodyPr wrap="square" rtlCol="0">
            <a:spAutoFit/>
          </a:bodyPr>
          <a:lstStyle/>
          <a:p>
            <a:pPr algn="just"/>
            <a:r>
              <a:rPr lang="en-US" sz="2000" b="1" dirty="0">
                <a:solidFill>
                  <a:srgbClr val="FF0000"/>
                </a:solidFill>
              </a:rPr>
              <a:t>Note: Fossils cannot be younger than the deposits holding them. </a:t>
            </a:r>
          </a:p>
          <a:p>
            <a:pPr algn="just"/>
            <a:endParaRPr lang="en-US" sz="800" b="1" dirty="0">
              <a:solidFill>
                <a:srgbClr val="FF0000"/>
              </a:solidFill>
            </a:endParaRPr>
          </a:p>
          <a:p>
            <a:pPr algn="just"/>
            <a:r>
              <a:rPr lang="en-US" sz="2000" b="1" dirty="0">
                <a:solidFill>
                  <a:srgbClr val="FF0000"/>
                </a:solidFill>
              </a:rPr>
              <a:t>If enameled teeth hadn’t evolved when Georgia’s trilobites lived, then they cannot be present in the trilobite’s  fossil bed.</a:t>
            </a:r>
            <a:endParaRPr lang="en-US" dirty="0"/>
          </a:p>
        </p:txBody>
      </p:sp>
      <p:pic>
        <p:nvPicPr>
          <p:cNvPr id="9" name="Picture 8" descr="A stack of food on a plate&#10;&#10;Description automatically generated">
            <a:extLst>
              <a:ext uri="{FF2B5EF4-FFF2-40B4-BE49-F238E27FC236}">
                <a16:creationId xmlns:a16="http://schemas.microsoft.com/office/drawing/2014/main" id="{6E4BEF33-1CE3-41A2-8D14-8CAD7A5A75AD}"/>
              </a:ext>
            </a:extLst>
          </p:cNvPr>
          <p:cNvPicPr>
            <a:picLocks noChangeAspect="1"/>
          </p:cNvPicPr>
          <p:nvPr/>
        </p:nvPicPr>
        <p:blipFill rotWithShape="1">
          <a:blip r:embed="rId2">
            <a:extLst>
              <a:ext uri="{28A0092B-C50C-407E-A947-70E740481C1C}">
                <a14:useLocalDpi xmlns:a14="http://schemas.microsoft.com/office/drawing/2010/main" val="0"/>
              </a:ext>
            </a:extLst>
          </a:blip>
          <a:srcRect l="8492" t="6369" r="4540"/>
          <a:stretch/>
        </p:blipFill>
        <p:spPr>
          <a:xfrm>
            <a:off x="3140856" y="3429000"/>
            <a:ext cx="3753088" cy="3069346"/>
          </a:xfrm>
          <a:prstGeom prst="rect">
            <a:avLst/>
          </a:prstGeom>
        </p:spPr>
      </p:pic>
      <p:sp>
        <p:nvSpPr>
          <p:cNvPr id="10" name="TextBox 9">
            <a:extLst>
              <a:ext uri="{FF2B5EF4-FFF2-40B4-BE49-F238E27FC236}">
                <a16:creationId xmlns:a16="http://schemas.microsoft.com/office/drawing/2014/main" id="{22D70F52-B3A3-493F-8500-8106F8EDE917}"/>
              </a:ext>
            </a:extLst>
          </p:cNvPr>
          <p:cNvSpPr txBox="1"/>
          <p:nvPr/>
        </p:nvSpPr>
        <p:spPr>
          <a:xfrm>
            <a:off x="241773" y="85054"/>
            <a:ext cx="4250982" cy="923330"/>
          </a:xfrm>
          <a:prstGeom prst="rect">
            <a:avLst/>
          </a:prstGeom>
          <a:noFill/>
        </p:spPr>
        <p:txBody>
          <a:bodyPr wrap="square" rtlCol="0">
            <a:spAutoFit/>
          </a:bodyPr>
          <a:lstStyle/>
          <a:p>
            <a:r>
              <a:rPr lang="en-US" sz="5400" dirty="0"/>
              <a:t>Stratigraphy</a:t>
            </a:r>
          </a:p>
        </p:txBody>
      </p:sp>
      <p:sp>
        <p:nvSpPr>
          <p:cNvPr id="11" name="TextBox 10">
            <a:extLst>
              <a:ext uri="{FF2B5EF4-FFF2-40B4-BE49-F238E27FC236}">
                <a16:creationId xmlns:a16="http://schemas.microsoft.com/office/drawing/2014/main" id="{2BA2B5BE-73CD-48DD-A63D-131BA843E0BB}"/>
              </a:ext>
            </a:extLst>
          </p:cNvPr>
          <p:cNvSpPr txBox="1"/>
          <p:nvPr/>
        </p:nvSpPr>
        <p:spPr>
          <a:xfrm>
            <a:off x="216097" y="1149315"/>
            <a:ext cx="2639589" cy="584775"/>
          </a:xfrm>
          <a:prstGeom prst="rect">
            <a:avLst/>
          </a:prstGeom>
          <a:noFill/>
        </p:spPr>
        <p:txBody>
          <a:bodyPr wrap="square" rtlCol="0">
            <a:spAutoFit/>
          </a:bodyPr>
          <a:lstStyle/>
          <a:p>
            <a:r>
              <a:rPr lang="en-US" sz="3200" b="1" dirty="0"/>
              <a:t>Earth’s Layers</a:t>
            </a:r>
          </a:p>
        </p:txBody>
      </p:sp>
      <p:sp>
        <p:nvSpPr>
          <p:cNvPr id="12" name="Rectangle 11">
            <a:extLst>
              <a:ext uri="{FF2B5EF4-FFF2-40B4-BE49-F238E27FC236}">
                <a16:creationId xmlns:a16="http://schemas.microsoft.com/office/drawing/2014/main" id="{F2E7BFCB-7132-4CAE-AF04-1FA797159C50}"/>
              </a:ext>
            </a:extLst>
          </p:cNvPr>
          <p:cNvSpPr/>
          <p:nvPr/>
        </p:nvSpPr>
        <p:spPr>
          <a:xfrm>
            <a:off x="158045" y="85055"/>
            <a:ext cx="6735899" cy="92333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drawing of a face&#10;&#10;Description automatically generated">
            <a:extLst>
              <a:ext uri="{FF2B5EF4-FFF2-40B4-BE49-F238E27FC236}">
                <a16:creationId xmlns:a16="http://schemas.microsoft.com/office/drawing/2014/main" id="{F4AC82EB-B6EF-497F-B54A-8ABA50431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440" y="156963"/>
            <a:ext cx="737185" cy="779511"/>
          </a:xfrm>
          <a:prstGeom prst="rect">
            <a:avLst/>
          </a:prstGeom>
        </p:spPr>
      </p:pic>
      <p:pic>
        <p:nvPicPr>
          <p:cNvPr id="16" name="Picture 15" descr="A screenshot of text&#10;&#10;Description automatically generated">
            <a:extLst>
              <a:ext uri="{FF2B5EF4-FFF2-40B4-BE49-F238E27FC236}">
                <a16:creationId xmlns:a16="http://schemas.microsoft.com/office/drawing/2014/main" id="{A6285965-16C5-4415-86BC-DF72B8271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491" y="104737"/>
            <a:ext cx="5065880" cy="6648526"/>
          </a:xfrm>
          <a:prstGeom prst="rect">
            <a:avLst/>
          </a:prstGeom>
          <a:ln w="25400">
            <a:solidFill>
              <a:schemeClr val="tx1"/>
            </a:solidFill>
          </a:ln>
        </p:spPr>
      </p:pic>
    </p:spTree>
    <p:extLst>
      <p:ext uri="{BB962C8B-B14F-4D97-AF65-F5344CB8AC3E}">
        <p14:creationId xmlns:p14="http://schemas.microsoft.com/office/powerpoint/2010/main" val="3439345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E1EC76-64E5-414B-A050-AD10C67F168F}"/>
              </a:ext>
            </a:extLst>
          </p:cNvPr>
          <p:cNvSpPr txBox="1"/>
          <p:nvPr/>
        </p:nvSpPr>
        <p:spPr>
          <a:xfrm>
            <a:off x="94867" y="880206"/>
            <a:ext cx="12002265" cy="572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t>Emergence</a:t>
            </a:r>
          </a:p>
          <a:p>
            <a:pPr algn="ctr"/>
            <a:r>
              <a:rPr lang="en-US" dirty="0"/>
              <a:t>A new species emerges through an advantageous genetic mutation from their parent species. </a:t>
            </a:r>
          </a:p>
          <a:p>
            <a:pPr algn="ctr"/>
            <a:r>
              <a:rPr lang="en-US" dirty="0"/>
              <a:t>Any mutation or variation which offers an advantage, no matter how small, will be preserved and amplified in successive generations. Mutated individuals must successfully mate and produce offspring within their parent species until sufficient mutated numbers exist to stabilize a new population. </a:t>
            </a:r>
          </a:p>
          <a:p>
            <a:pPr algn="ctr"/>
            <a:r>
              <a:rPr kumimoji="0" lang="en-US" sz="3000" b="0" i="0" u="none" strike="noStrike" kern="1200" cap="none" spc="0" normalizeH="0" baseline="0" noProof="0" dirty="0">
                <a:ln>
                  <a:noFill/>
                </a:ln>
                <a:effectLst/>
                <a:uLnTx/>
                <a:uFillTx/>
              </a:rPr>
              <a:t>Establishment</a:t>
            </a:r>
            <a:endParaRPr lang="en-US" sz="3000" dirty="0"/>
          </a:p>
          <a:p>
            <a:pPr algn="ctr"/>
            <a:r>
              <a:rPr lang="en-US" dirty="0"/>
              <a:t>A new species becomes established when populations are self-sustaining, and individuals no longer seek mates from their parent species but </a:t>
            </a:r>
            <a:r>
              <a:rPr lang="en-US" i="1" dirty="0"/>
              <a:t>prefer</a:t>
            </a:r>
            <a:r>
              <a:rPr lang="en-US" dirty="0"/>
              <a:t> mates of their own species. However, in nature mating opportunities are rarely wasted. </a:t>
            </a:r>
          </a:p>
          <a:p>
            <a:pPr algn="ctr"/>
            <a:r>
              <a:rPr lang="en-US" sz="3000" dirty="0"/>
              <a:t>Expansion</a:t>
            </a:r>
          </a:p>
          <a:p>
            <a:pPr algn="ctr"/>
            <a:r>
              <a:rPr lang="en-US" dirty="0"/>
              <a:t>It is the nature of the individual to seek its own range; thus species tend to expand their range to the limits of their environmental tolerances or until they encounter natural obstacles they cannot overcome.   </a:t>
            </a:r>
          </a:p>
          <a:p>
            <a:pPr algn="ctr"/>
            <a:r>
              <a:rPr lang="en-US" sz="3000" dirty="0"/>
              <a:t>Diversification</a:t>
            </a:r>
          </a:p>
          <a:p>
            <a:pPr algn="ctr"/>
            <a:r>
              <a:rPr lang="en-US" dirty="0"/>
              <a:t>Once a population and range is established, mutations or genetic drift within a species is tolerated and individuals with mutations can find opportunities to mate, thus establishing new species.</a:t>
            </a:r>
          </a:p>
          <a:p>
            <a:pPr algn="ctr"/>
            <a:r>
              <a:rPr lang="en-US" sz="3000" dirty="0"/>
              <a:t>&amp; Extinction</a:t>
            </a:r>
          </a:p>
          <a:p>
            <a:pPr algn="ctr"/>
            <a:r>
              <a:rPr lang="en-US" dirty="0"/>
              <a:t>Typically a single species endures for less that 10 million years though this is </a:t>
            </a:r>
            <a:r>
              <a:rPr lang="en-US" i="1" dirty="0"/>
              <a:t>highly</a:t>
            </a:r>
            <a:r>
              <a:rPr lang="en-US" dirty="0"/>
              <a:t> variable. Extinction can occur for any number of reasons; disease, climate change, catastrophe, predation, or competition.</a:t>
            </a:r>
          </a:p>
        </p:txBody>
      </p:sp>
      <p:sp>
        <p:nvSpPr>
          <p:cNvPr id="5" name="TextBox 4">
            <a:extLst>
              <a:ext uri="{FF2B5EF4-FFF2-40B4-BE49-F238E27FC236}">
                <a16:creationId xmlns:a16="http://schemas.microsoft.com/office/drawing/2014/main" id="{0B9B2C6A-1763-40B8-8D99-3C5051AD3D3B}"/>
              </a:ext>
            </a:extLst>
          </p:cNvPr>
          <p:cNvSpPr txBox="1"/>
          <p:nvPr/>
        </p:nvSpPr>
        <p:spPr>
          <a:xfrm>
            <a:off x="2294021" y="79987"/>
            <a:ext cx="7603958" cy="800219"/>
          </a:xfrm>
          <a:prstGeom prst="rect">
            <a:avLst/>
          </a:prstGeom>
          <a:noFill/>
          <a:ln w="25400">
            <a:solidFill>
              <a:schemeClr val="tx1"/>
            </a:solidFill>
          </a:ln>
        </p:spPr>
        <p:txBody>
          <a:bodyPr wrap="square" rtlCol="0">
            <a:spAutoFit/>
          </a:bodyPr>
          <a:lstStyle/>
          <a:p>
            <a:pPr algn="ctr"/>
            <a:r>
              <a:rPr lang="en-US" sz="2800" b="1" dirty="0"/>
              <a:t>A Species’ Path Through Evolution</a:t>
            </a:r>
          </a:p>
          <a:p>
            <a:pPr algn="ctr"/>
            <a:r>
              <a:rPr lang="en-US" b="1" dirty="0"/>
              <a:t>A </a:t>
            </a:r>
            <a:r>
              <a:rPr lang="en-US" b="1" i="1" dirty="0"/>
              <a:t>simplified</a:t>
            </a:r>
            <a:r>
              <a:rPr lang="en-US" b="1" dirty="0"/>
              <a:t> explanation of a </a:t>
            </a:r>
            <a:r>
              <a:rPr lang="en-US" b="1" i="1" dirty="0"/>
              <a:t>complex</a:t>
            </a:r>
            <a:r>
              <a:rPr lang="en-US" b="1" dirty="0"/>
              <a:t> subject</a:t>
            </a:r>
            <a:endParaRPr lang="en-US" sz="3200" b="1" dirty="0"/>
          </a:p>
        </p:txBody>
      </p:sp>
      <p:pic>
        <p:nvPicPr>
          <p:cNvPr id="3" name="Picture 2" descr="A drawing of a face&#10;&#10;Description automatically generated">
            <a:extLst>
              <a:ext uri="{FF2B5EF4-FFF2-40B4-BE49-F238E27FC236}">
                <a16:creationId xmlns:a16="http://schemas.microsoft.com/office/drawing/2014/main" id="{60AB689E-E90F-45B5-92D7-996F19302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5" y="79987"/>
            <a:ext cx="1079310" cy="1141280"/>
          </a:xfrm>
          <a:prstGeom prst="rect">
            <a:avLst/>
          </a:prstGeom>
        </p:spPr>
      </p:pic>
    </p:spTree>
    <p:extLst>
      <p:ext uri="{BB962C8B-B14F-4D97-AF65-F5344CB8AC3E}">
        <p14:creationId xmlns:p14="http://schemas.microsoft.com/office/powerpoint/2010/main" val="1138710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5523E-CF6C-4C74-8E7B-F6DA4FBCCDCD}"/>
              </a:ext>
            </a:extLst>
          </p:cNvPr>
          <p:cNvSpPr txBox="1"/>
          <p:nvPr/>
        </p:nvSpPr>
        <p:spPr>
          <a:xfrm>
            <a:off x="426789" y="248006"/>
            <a:ext cx="6888412" cy="646331"/>
          </a:xfrm>
          <a:prstGeom prst="rect">
            <a:avLst/>
          </a:prstGeom>
          <a:noFill/>
          <a:ln w="25400">
            <a:noFill/>
          </a:ln>
        </p:spPr>
        <p:txBody>
          <a:bodyPr wrap="square" rtlCol="0">
            <a:spAutoFit/>
          </a:bodyPr>
          <a:lstStyle/>
          <a:p>
            <a:r>
              <a:rPr lang="en-US" sz="3600" b="1" dirty="0"/>
              <a:t>Rise of Bones &amp; the Vertebrates</a:t>
            </a:r>
          </a:p>
        </p:txBody>
      </p:sp>
      <p:pic>
        <p:nvPicPr>
          <p:cNvPr id="1026" name="Picture 2" descr="Picture">
            <a:extLst>
              <a:ext uri="{FF2B5EF4-FFF2-40B4-BE49-F238E27FC236}">
                <a16:creationId xmlns:a16="http://schemas.microsoft.com/office/drawing/2014/main" id="{B022F7B1-5C37-4FCE-A51A-28E15AA71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096" y="722153"/>
            <a:ext cx="4066161" cy="196802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10E414-99B8-41B0-A52F-EF829C280F87}"/>
              </a:ext>
            </a:extLst>
          </p:cNvPr>
          <p:cNvSpPr txBox="1"/>
          <p:nvPr/>
        </p:nvSpPr>
        <p:spPr>
          <a:xfrm>
            <a:off x="323743" y="1089961"/>
            <a:ext cx="5180885" cy="1569660"/>
          </a:xfrm>
          <a:prstGeom prst="rect">
            <a:avLst/>
          </a:prstGeom>
          <a:noFill/>
        </p:spPr>
        <p:txBody>
          <a:bodyPr wrap="square">
            <a:spAutoFit/>
          </a:bodyPr>
          <a:lstStyle/>
          <a:p>
            <a:pPr algn="just"/>
            <a:r>
              <a:rPr lang="en-US" sz="2400" dirty="0"/>
              <a:t>Those trilobite fossil beds lack teeth. </a:t>
            </a:r>
          </a:p>
          <a:p>
            <a:pPr algn="just"/>
            <a:r>
              <a:rPr lang="en-US" sz="2400" dirty="0">
                <a:solidFill>
                  <a:srgbClr val="2A2A2A"/>
                </a:solidFill>
              </a:rPr>
              <a:t>They also lack</a:t>
            </a:r>
            <a:r>
              <a:rPr lang="en-US" sz="2400" b="0" i="0" dirty="0">
                <a:solidFill>
                  <a:srgbClr val="2A2A2A"/>
                </a:solidFill>
                <a:effectLst/>
              </a:rPr>
              <a:t> bones, trees, </a:t>
            </a:r>
            <a:r>
              <a:rPr lang="en-US" sz="2400" dirty="0">
                <a:solidFill>
                  <a:srgbClr val="2A2A2A"/>
                </a:solidFill>
              </a:rPr>
              <a:t>and</a:t>
            </a:r>
            <a:r>
              <a:rPr lang="en-US" sz="2400" b="0" i="0" dirty="0">
                <a:solidFill>
                  <a:srgbClr val="2A2A2A"/>
                </a:solidFill>
                <a:effectLst/>
              </a:rPr>
              <a:t> insects.  </a:t>
            </a:r>
          </a:p>
          <a:p>
            <a:pPr algn="just"/>
            <a:endParaRPr lang="en-US" sz="2400" b="0" i="0" dirty="0">
              <a:solidFill>
                <a:srgbClr val="2A2A2A"/>
              </a:solidFill>
              <a:effectLst/>
            </a:endParaRPr>
          </a:p>
          <a:p>
            <a:pPr algn="just"/>
            <a:r>
              <a:rPr lang="en-US" sz="2400" b="0" i="0" dirty="0">
                <a:solidFill>
                  <a:srgbClr val="2A2A2A"/>
                </a:solidFill>
                <a:effectLst/>
              </a:rPr>
              <a:t>None of this had yet emerged. </a:t>
            </a:r>
            <a:endParaRPr lang="en-US" sz="2400" dirty="0"/>
          </a:p>
        </p:txBody>
      </p:sp>
      <p:sp>
        <p:nvSpPr>
          <p:cNvPr id="7" name="TextBox 6">
            <a:extLst>
              <a:ext uri="{FF2B5EF4-FFF2-40B4-BE49-F238E27FC236}">
                <a16:creationId xmlns:a16="http://schemas.microsoft.com/office/drawing/2014/main" id="{8196A528-0FD5-477F-BBEE-E18C6825EAE1}"/>
              </a:ext>
            </a:extLst>
          </p:cNvPr>
          <p:cNvSpPr txBox="1"/>
          <p:nvPr/>
        </p:nvSpPr>
        <p:spPr>
          <a:xfrm>
            <a:off x="315243" y="2885799"/>
            <a:ext cx="11553014" cy="3231654"/>
          </a:xfrm>
          <a:prstGeom prst="rect">
            <a:avLst/>
          </a:prstGeom>
          <a:noFill/>
        </p:spPr>
        <p:txBody>
          <a:bodyPr wrap="square">
            <a:spAutoFit/>
          </a:bodyPr>
          <a:lstStyle/>
          <a:p>
            <a:r>
              <a:rPr lang="en-US" sz="2400" dirty="0">
                <a:solidFill>
                  <a:srgbClr val="2A2A2A"/>
                </a:solidFill>
                <a:latin typeface="Calibri" panose="020F0502020204030204" pitchFamily="34" charset="0"/>
                <a:cs typeface="Calibri" panose="020F0502020204030204" pitchFamily="34" charset="0"/>
              </a:rPr>
              <a:t>However; s</a:t>
            </a:r>
            <a:r>
              <a:rPr lang="en-US" sz="2400" b="0" i="0" dirty="0">
                <a:solidFill>
                  <a:srgbClr val="2A2A2A"/>
                </a:solidFill>
                <a:effectLst/>
                <a:latin typeface="Calibri" panose="020F0502020204030204" pitchFamily="34" charset="0"/>
                <a:cs typeface="Calibri" panose="020F0502020204030204" pitchFamily="34" charset="0"/>
              </a:rPr>
              <a:t>imple chordates like </a:t>
            </a:r>
            <a:r>
              <a:rPr lang="en-US" sz="2400" i="1" dirty="0" err="1">
                <a:solidFill>
                  <a:srgbClr val="2A2A2A"/>
                </a:solidFill>
                <a:latin typeface="Calibri" panose="020F0502020204030204" pitchFamily="34" charset="0"/>
                <a:cs typeface="Calibri" panose="020F0502020204030204" pitchFamily="34" charset="0"/>
              </a:rPr>
              <a:t>Haikouichthys</a:t>
            </a:r>
            <a:r>
              <a:rPr lang="en-US" sz="2400" i="1" dirty="0">
                <a:solidFill>
                  <a:srgbClr val="2A2A2A"/>
                </a:solidFill>
                <a:latin typeface="Calibri" panose="020F0502020204030204" pitchFamily="34" charset="0"/>
                <a:cs typeface="Calibri" panose="020F0502020204030204" pitchFamily="34" charset="0"/>
              </a:rPr>
              <a:t> </a:t>
            </a:r>
            <a:r>
              <a:rPr lang="en-US" sz="2400" b="0" i="0" dirty="0">
                <a:solidFill>
                  <a:srgbClr val="2A2A2A"/>
                </a:solidFill>
                <a:effectLst/>
                <a:latin typeface="Calibri" panose="020F0502020204030204" pitchFamily="34" charset="0"/>
                <a:cs typeface="Calibri" panose="020F0502020204030204" pitchFamily="34" charset="0"/>
              </a:rPr>
              <a:t>were present  &amp; these would lead to vertebrates. </a:t>
            </a:r>
            <a:r>
              <a:rPr lang="en-US" sz="2400" dirty="0">
                <a:solidFill>
                  <a:srgbClr val="2A2A2A"/>
                </a:solidFill>
                <a:latin typeface="Calibri" panose="020F0502020204030204" pitchFamily="34" charset="0"/>
                <a:cs typeface="Calibri" panose="020F0502020204030204" pitchFamily="34" charset="0"/>
              </a:rPr>
              <a:t>They possessed a simple sk</a:t>
            </a:r>
            <a:r>
              <a:rPr lang="en-US" sz="2400" b="0" i="0" dirty="0">
                <a:solidFill>
                  <a:srgbClr val="2A2A2A"/>
                </a:solidFill>
                <a:effectLst/>
                <a:latin typeface="Calibri" panose="020F0502020204030204" pitchFamily="34" charset="0"/>
                <a:cs typeface="Calibri" panose="020F0502020204030204" pitchFamily="34" charset="0"/>
              </a:rPr>
              <a:t>ull structure, though jawless, and a hollow tube of cartilage serving to protect their notochord.</a:t>
            </a:r>
          </a:p>
          <a:p>
            <a:endParaRPr lang="en-US" sz="1200" dirty="0">
              <a:solidFill>
                <a:srgbClr val="2A2A2A"/>
              </a:solidFill>
              <a:latin typeface="Calibri" panose="020F0502020204030204" pitchFamily="34" charset="0"/>
              <a:cs typeface="Calibri" panose="020F0502020204030204" pitchFamily="34" charset="0"/>
            </a:endParaRPr>
          </a:p>
          <a:p>
            <a:r>
              <a:rPr lang="en-US" sz="2400" dirty="0">
                <a:solidFill>
                  <a:srgbClr val="2A2A2A"/>
                </a:solidFill>
                <a:latin typeface="Calibri" panose="020F0502020204030204" pitchFamily="34" charset="0"/>
                <a:cs typeface="Calibri" panose="020F0502020204030204" pitchFamily="34" charset="0"/>
              </a:rPr>
              <a:t>That hollow tube and notochord would, in time, evolve into the vertebral column &amp; spinal cord we share with all other vertebrate species.</a:t>
            </a:r>
            <a:r>
              <a:rPr lang="en-US" sz="2400" b="0" i="0" dirty="0">
                <a:solidFill>
                  <a:srgbClr val="2A2A2A"/>
                </a:solidFill>
                <a:effectLst/>
                <a:latin typeface="Calibri" panose="020F0502020204030204" pitchFamily="34" charset="0"/>
                <a:cs typeface="Calibri" panose="020F0502020204030204" pitchFamily="34" charset="0"/>
              </a:rPr>
              <a:t> </a:t>
            </a:r>
          </a:p>
          <a:p>
            <a:endParaRPr lang="en-US" sz="1200" dirty="0">
              <a:solidFill>
                <a:srgbClr val="2A2A2A"/>
              </a:solidFill>
              <a:latin typeface="Calibri" panose="020F0502020204030204" pitchFamily="34" charset="0"/>
              <a:cs typeface="Calibri" panose="020F0502020204030204" pitchFamily="34" charset="0"/>
            </a:endParaRPr>
          </a:p>
          <a:p>
            <a:r>
              <a:rPr lang="en-US" sz="2400" b="0" i="0" dirty="0">
                <a:solidFill>
                  <a:srgbClr val="2A2A2A"/>
                </a:solidFill>
                <a:effectLst/>
                <a:latin typeface="Calibri" panose="020F0502020204030204" pitchFamily="34" charset="0"/>
                <a:cs typeface="Calibri" panose="020F0502020204030204" pitchFamily="34" charset="0"/>
              </a:rPr>
              <a:t>Fish would emerge as the earliest vertebrates.</a:t>
            </a:r>
          </a:p>
          <a:p>
            <a:endParaRPr lang="en-US" sz="1200" b="0" i="0" dirty="0">
              <a:solidFill>
                <a:srgbClr val="2A2A2A"/>
              </a:solidFill>
              <a:effectLst/>
              <a:latin typeface="Calibri" panose="020F0502020204030204" pitchFamily="34" charset="0"/>
              <a:cs typeface="Calibri" panose="020F0502020204030204" pitchFamily="34" charset="0"/>
            </a:endParaRPr>
          </a:p>
          <a:p>
            <a:r>
              <a:rPr lang="en-US" sz="2400" dirty="0">
                <a:solidFill>
                  <a:srgbClr val="2A2A2A"/>
                </a:solidFill>
                <a:latin typeface="Calibri" panose="020F0502020204030204" pitchFamily="34" charset="0"/>
                <a:cs typeface="Calibri" panose="020F0502020204030204" pitchFamily="34" charset="0"/>
              </a:rPr>
              <a:t>Teeth would take a bit longer.</a:t>
            </a:r>
            <a:r>
              <a:rPr lang="en-US" sz="2400" b="0" i="0" dirty="0">
                <a:solidFill>
                  <a:srgbClr val="2A2A2A"/>
                </a:solidFill>
                <a:effectLst/>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pic>
        <p:nvPicPr>
          <p:cNvPr id="3" name="Picture 2" descr="A drawing of a face&#10;&#10;Description automatically generated">
            <a:extLst>
              <a:ext uri="{FF2B5EF4-FFF2-40B4-BE49-F238E27FC236}">
                <a16:creationId xmlns:a16="http://schemas.microsoft.com/office/drawing/2014/main" id="{D5D9B5A9-F417-4B82-BAF4-8AD271657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7054" y="5025585"/>
            <a:ext cx="1049976" cy="1110262"/>
          </a:xfrm>
          <a:prstGeom prst="rect">
            <a:avLst/>
          </a:prstGeom>
        </p:spPr>
      </p:pic>
    </p:spTree>
    <p:extLst>
      <p:ext uri="{BB962C8B-B14F-4D97-AF65-F5344CB8AC3E}">
        <p14:creationId xmlns:p14="http://schemas.microsoft.com/office/powerpoint/2010/main" val="348593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94F4F-6B02-4026-8315-8E53E2634E15}"/>
              </a:ext>
            </a:extLst>
          </p:cNvPr>
          <p:cNvSpPr txBox="1"/>
          <p:nvPr/>
        </p:nvSpPr>
        <p:spPr>
          <a:xfrm>
            <a:off x="3659958" y="4686271"/>
            <a:ext cx="4140821" cy="1908215"/>
          </a:xfrm>
          <a:prstGeom prst="rect">
            <a:avLst/>
          </a:prstGeom>
          <a:noFill/>
        </p:spPr>
        <p:txBody>
          <a:bodyPr wrap="square" rtlCol="0">
            <a:spAutoFit/>
          </a:bodyPr>
          <a:lstStyle/>
          <a:p>
            <a:pPr algn="just"/>
            <a:r>
              <a:rPr lang="en-US" dirty="0"/>
              <a:t>While not known from Georgia, at 390 million years ago the apex predator </a:t>
            </a:r>
            <a:r>
              <a:rPr lang="en-US" i="1" dirty="0" err="1">
                <a:solidFill>
                  <a:srgbClr val="000000"/>
                </a:solidFill>
              </a:rPr>
              <a:t>Dunkleosteus</a:t>
            </a:r>
            <a:r>
              <a:rPr lang="en-US" i="1" dirty="0">
                <a:solidFill>
                  <a:srgbClr val="000000"/>
                </a:solidFill>
              </a:rPr>
              <a:t> </a:t>
            </a:r>
            <a:r>
              <a:rPr lang="en-US" dirty="0">
                <a:solidFill>
                  <a:srgbClr val="000000"/>
                </a:solidFill>
              </a:rPr>
              <a:t>swims</a:t>
            </a:r>
            <a:r>
              <a:rPr lang="en-US" dirty="0"/>
              <a:t> North America's seas.</a:t>
            </a:r>
          </a:p>
          <a:p>
            <a:pPr algn="just"/>
            <a:endParaRPr lang="en-US" sz="1000" dirty="0"/>
          </a:p>
          <a:p>
            <a:pPr algn="just"/>
            <a:r>
              <a:rPr lang="en-US" dirty="0"/>
              <a:t>It possessed a fully functional jaw but no teeth, rather the bones of the jaw itself were the self-sharpening cutting edge.</a:t>
            </a:r>
          </a:p>
        </p:txBody>
      </p:sp>
      <p:sp>
        <p:nvSpPr>
          <p:cNvPr id="6" name="TextBox 5">
            <a:extLst>
              <a:ext uri="{FF2B5EF4-FFF2-40B4-BE49-F238E27FC236}">
                <a16:creationId xmlns:a16="http://schemas.microsoft.com/office/drawing/2014/main" id="{ECC73B84-9D53-40C0-819E-D14387E7018C}"/>
              </a:ext>
            </a:extLst>
          </p:cNvPr>
          <p:cNvSpPr txBox="1"/>
          <p:nvPr/>
        </p:nvSpPr>
        <p:spPr>
          <a:xfrm>
            <a:off x="329542" y="81608"/>
            <a:ext cx="5423225" cy="707886"/>
          </a:xfrm>
          <a:prstGeom prst="rect">
            <a:avLst/>
          </a:prstGeom>
          <a:noFill/>
        </p:spPr>
        <p:txBody>
          <a:bodyPr wrap="square" rtlCol="0">
            <a:spAutoFit/>
          </a:bodyPr>
          <a:lstStyle/>
          <a:p>
            <a:r>
              <a:rPr lang="en-US" sz="4000" b="1" dirty="0"/>
              <a:t>The Armored Fishes</a:t>
            </a:r>
          </a:p>
        </p:txBody>
      </p:sp>
      <p:pic>
        <p:nvPicPr>
          <p:cNvPr id="8" name="Picture 7" descr="A picture containing indoor, table, sitting, computer&#10;&#10;Description automatically generated">
            <a:extLst>
              <a:ext uri="{FF2B5EF4-FFF2-40B4-BE49-F238E27FC236}">
                <a16:creationId xmlns:a16="http://schemas.microsoft.com/office/drawing/2014/main" id="{B439995F-AD0B-4689-A1FC-27D4D4F59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357" y="2836248"/>
            <a:ext cx="4005590" cy="3835140"/>
          </a:xfrm>
          <a:prstGeom prst="rect">
            <a:avLst/>
          </a:prstGeom>
          <a:ln w="25400">
            <a:solidFill>
              <a:schemeClr val="tx1"/>
            </a:solidFill>
          </a:ln>
        </p:spPr>
      </p:pic>
      <p:pic>
        <p:nvPicPr>
          <p:cNvPr id="1026" name="Picture 2" descr="Picture">
            <a:extLst>
              <a:ext uri="{FF2B5EF4-FFF2-40B4-BE49-F238E27FC236}">
                <a16:creationId xmlns:a16="http://schemas.microsoft.com/office/drawing/2014/main" id="{B5F10008-A36E-445C-90A0-B5761459F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79" y="2464712"/>
            <a:ext cx="3329901" cy="412977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D954C1C-3008-43D7-8C09-F343883D6149}"/>
              </a:ext>
            </a:extLst>
          </p:cNvPr>
          <p:cNvSpPr txBox="1"/>
          <p:nvPr/>
        </p:nvSpPr>
        <p:spPr>
          <a:xfrm>
            <a:off x="3610946" y="2388659"/>
            <a:ext cx="8425567" cy="646331"/>
          </a:xfrm>
          <a:prstGeom prst="rect">
            <a:avLst/>
          </a:prstGeom>
          <a:noFill/>
        </p:spPr>
        <p:txBody>
          <a:bodyPr wrap="square">
            <a:spAutoFit/>
          </a:bodyPr>
          <a:lstStyle/>
          <a:p>
            <a:r>
              <a:rPr lang="en-US" b="0" i="0" dirty="0">
                <a:solidFill>
                  <a:srgbClr val="2A2A2A"/>
                </a:solidFill>
                <a:effectLst/>
              </a:rPr>
              <a:t>Bones, in a primitive form, are now present and seen as armor on fish, jawed fish are just beginning to </a:t>
            </a:r>
            <a:r>
              <a:rPr lang="en-US" dirty="0">
                <a:solidFill>
                  <a:srgbClr val="2A2A2A"/>
                </a:solidFill>
              </a:rPr>
              <a:t>establish themselves</a:t>
            </a:r>
            <a:r>
              <a:rPr lang="en-US" b="0" i="0" dirty="0">
                <a:solidFill>
                  <a:srgbClr val="2A2A2A"/>
                </a:solidFill>
                <a:effectLst/>
              </a:rPr>
              <a:t>. </a:t>
            </a:r>
            <a:endParaRPr lang="en-US" dirty="0"/>
          </a:p>
        </p:txBody>
      </p:sp>
      <p:sp>
        <p:nvSpPr>
          <p:cNvPr id="17" name="TextBox 16">
            <a:extLst>
              <a:ext uri="{FF2B5EF4-FFF2-40B4-BE49-F238E27FC236}">
                <a16:creationId xmlns:a16="http://schemas.microsoft.com/office/drawing/2014/main" id="{9424DF54-1649-4049-BAC8-CE58949D8368}"/>
              </a:ext>
            </a:extLst>
          </p:cNvPr>
          <p:cNvSpPr txBox="1"/>
          <p:nvPr/>
        </p:nvSpPr>
        <p:spPr>
          <a:xfrm>
            <a:off x="244365" y="726667"/>
            <a:ext cx="11792149" cy="923330"/>
          </a:xfrm>
          <a:prstGeom prst="rect">
            <a:avLst/>
          </a:prstGeom>
          <a:noFill/>
        </p:spPr>
        <p:txBody>
          <a:bodyPr wrap="square">
            <a:spAutoFit/>
          </a:bodyPr>
          <a:lstStyle/>
          <a:p>
            <a:pPr algn="just"/>
            <a:r>
              <a:rPr lang="en-US" b="0" i="1" dirty="0" err="1">
                <a:solidFill>
                  <a:srgbClr val="2A2A2A"/>
                </a:solidFill>
                <a:effectLst/>
                <a:latin typeface="Calibri" panose="020F0502020204030204" pitchFamily="34" charset="0"/>
                <a:cs typeface="Calibri" panose="020F0502020204030204" pitchFamily="34" charset="0"/>
              </a:rPr>
              <a:t>Astraspis</a:t>
            </a:r>
            <a:r>
              <a:rPr lang="en-US" b="0" i="0" dirty="0">
                <a:solidFill>
                  <a:srgbClr val="2A2A2A"/>
                </a:solidFill>
                <a:effectLst/>
                <a:latin typeface="Calibri" panose="020F0502020204030204" pitchFamily="34" charset="0"/>
                <a:cs typeface="Calibri" panose="020F0502020204030204" pitchFamily="34" charset="0"/>
              </a:rPr>
              <a:t> is a primitive armored fish about eight inches long fish which looked something like a tadpole but lived 443.7 to 488.3 million years ago, long before frogs or tadpoles emerged. It was a jawless fish which lived before evolution had produced the mandible, or lower jaw.</a:t>
            </a:r>
            <a:endParaRPr lang="en-US"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B81F87E-14C4-4A98-8F1D-63AA737ECE05}"/>
              </a:ext>
            </a:extLst>
          </p:cNvPr>
          <p:cNvSpPr txBox="1"/>
          <p:nvPr/>
        </p:nvSpPr>
        <p:spPr>
          <a:xfrm>
            <a:off x="244365" y="1644703"/>
            <a:ext cx="11557257" cy="646331"/>
          </a:xfrm>
          <a:prstGeom prst="rect">
            <a:avLst/>
          </a:prstGeom>
          <a:noFill/>
        </p:spPr>
        <p:txBody>
          <a:bodyPr wrap="square">
            <a:spAutoFit/>
          </a:bodyPr>
          <a:lstStyle/>
          <a:p>
            <a:pPr algn="just"/>
            <a:r>
              <a:rPr lang="en-US" b="0" i="0" dirty="0">
                <a:solidFill>
                  <a:srgbClr val="2A2A2A"/>
                </a:solidFill>
                <a:effectLst/>
                <a:latin typeface="Calibri" panose="020F0502020204030204" pitchFamily="34" charset="0"/>
                <a:cs typeface="Calibri" panose="020F0502020204030204" pitchFamily="34" charset="0"/>
              </a:rPr>
              <a:t>The global climate was hot due to high CO2 levels. </a:t>
            </a:r>
            <a:r>
              <a:rPr lang="en-US" dirty="0">
                <a:solidFill>
                  <a:srgbClr val="2A2A2A"/>
                </a:solidFill>
                <a:latin typeface="Calibri" panose="020F0502020204030204" pitchFamily="34" charset="0"/>
                <a:cs typeface="Calibri" panose="020F0502020204030204" pitchFamily="34" charset="0"/>
              </a:rPr>
              <a:t>S</a:t>
            </a:r>
            <a:r>
              <a:rPr lang="en-US" b="0" i="0" dirty="0">
                <a:solidFill>
                  <a:srgbClr val="2A2A2A"/>
                </a:solidFill>
                <a:effectLst/>
                <a:latin typeface="Calibri" panose="020F0502020204030204" pitchFamily="34" charset="0"/>
                <a:cs typeface="Calibri" panose="020F0502020204030204" pitchFamily="34" charset="0"/>
              </a:rPr>
              <a:t>ea levels were very high. </a:t>
            </a:r>
            <a:r>
              <a:rPr lang="en-US" dirty="0">
                <a:solidFill>
                  <a:srgbClr val="2A2A2A"/>
                </a:solidFill>
                <a:latin typeface="Calibri" panose="020F0502020204030204" pitchFamily="34" charset="0"/>
                <a:cs typeface="Calibri" panose="020F0502020204030204" pitchFamily="34" charset="0"/>
              </a:rPr>
              <a:t>Ocean</a:t>
            </a:r>
            <a:r>
              <a:rPr lang="en-US" b="0" i="0" dirty="0">
                <a:solidFill>
                  <a:srgbClr val="2A2A2A"/>
                </a:solidFill>
                <a:effectLst/>
                <a:latin typeface="Calibri" panose="020F0502020204030204" pitchFamily="34" charset="0"/>
                <a:cs typeface="Calibri" panose="020F0502020204030204" pitchFamily="34" charset="0"/>
              </a:rPr>
              <a:t> surface temperatures were around 113°F (45</a:t>
            </a:r>
            <a:r>
              <a:rPr kumimoji="0" lang="en-US" sz="1800" b="0" i="0" u="none" strike="noStrike" kern="1200" cap="none" spc="0" normalizeH="0" baseline="0" noProof="0" dirty="0">
                <a:ln>
                  <a:noFill/>
                </a:ln>
                <a:solidFill>
                  <a:srgbClr val="2A2A2A"/>
                </a:solidFill>
                <a:effectLst/>
                <a:uLnTx/>
                <a:uFillTx/>
                <a:latin typeface="Calibri" panose="020F0502020204030204" pitchFamily="34" charset="0"/>
                <a:ea typeface="+mn-ea"/>
                <a:cs typeface="Calibri" panose="020F0502020204030204" pitchFamily="34" charset="0"/>
              </a:rPr>
              <a:t>° C</a:t>
            </a:r>
            <a:r>
              <a:rPr lang="en-US" b="0" i="0" dirty="0">
                <a:solidFill>
                  <a:srgbClr val="2A2A2A"/>
                </a:solidFill>
                <a:effectLst/>
                <a:latin typeface="Calibri" panose="020F0502020204030204" pitchFamily="34" charset="0"/>
                <a:cs typeface="Calibri" panose="020F0502020204030204" pitchFamily="34" charset="0"/>
              </a:rPr>
              <a:t>). By comparison, the 20th century global marine surface temperature average is </a:t>
            </a:r>
            <a:r>
              <a:rPr lang="en-US" dirty="0">
                <a:solidFill>
                  <a:srgbClr val="2A2A2A"/>
                </a:solidFill>
                <a:latin typeface="Calibri" panose="020F0502020204030204" pitchFamily="34" charset="0"/>
                <a:cs typeface="Calibri" panose="020F0502020204030204" pitchFamily="34" charset="0"/>
              </a:rPr>
              <a:t>61°F (</a:t>
            </a:r>
            <a:r>
              <a:rPr lang="en-US" b="0" i="0" dirty="0">
                <a:solidFill>
                  <a:srgbClr val="2A2A2A"/>
                </a:solidFill>
                <a:effectLst/>
                <a:latin typeface="Calibri" panose="020F0502020204030204" pitchFamily="34" charset="0"/>
                <a:cs typeface="Calibri" panose="020F0502020204030204" pitchFamily="34" charset="0"/>
              </a:rPr>
              <a:t>16°C) and climbing.</a:t>
            </a:r>
            <a:endParaRPr lang="en-US" dirty="0">
              <a:latin typeface="Calibri" panose="020F0502020204030204" pitchFamily="34" charset="0"/>
              <a:cs typeface="Calibri" panose="020F0502020204030204" pitchFamily="34" charset="0"/>
            </a:endParaRPr>
          </a:p>
        </p:txBody>
      </p:sp>
      <p:pic>
        <p:nvPicPr>
          <p:cNvPr id="20" name="Picture 19" descr="A person holding a fish&#10;&#10;Description automatically generated">
            <a:extLst>
              <a:ext uri="{FF2B5EF4-FFF2-40B4-BE49-F238E27FC236}">
                <a16:creationId xmlns:a16="http://schemas.microsoft.com/office/drawing/2014/main" id="{1E60F379-47B7-4C59-903D-A16BD82DE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409" y="3148120"/>
            <a:ext cx="2801159" cy="1349782"/>
          </a:xfrm>
          <a:prstGeom prst="rect">
            <a:avLst/>
          </a:prstGeom>
          <a:ln w="25400">
            <a:solidFill>
              <a:schemeClr val="tx1"/>
            </a:solidFill>
          </a:ln>
        </p:spPr>
      </p:pic>
      <p:pic>
        <p:nvPicPr>
          <p:cNvPr id="22" name="Picture 21" descr="A drawing of a face&#10;&#10;Description automatically generated">
            <a:extLst>
              <a:ext uri="{FF2B5EF4-FFF2-40B4-BE49-F238E27FC236}">
                <a16:creationId xmlns:a16="http://schemas.microsoft.com/office/drawing/2014/main" id="{B74CA26E-1300-43DE-BDC3-D0EC3D48C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449" y="3226038"/>
            <a:ext cx="1035382" cy="1094831"/>
          </a:xfrm>
          <a:prstGeom prst="rect">
            <a:avLst/>
          </a:prstGeom>
        </p:spPr>
      </p:pic>
    </p:spTree>
    <p:extLst>
      <p:ext uri="{BB962C8B-B14F-4D97-AF65-F5344CB8AC3E}">
        <p14:creationId xmlns:p14="http://schemas.microsoft.com/office/powerpoint/2010/main" val="1584357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AE17-3738-464A-8BC2-3778A85D16BC}"/>
              </a:ext>
            </a:extLst>
          </p:cNvPr>
          <p:cNvSpPr>
            <a:spLocks noGrp="1"/>
          </p:cNvSpPr>
          <p:nvPr>
            <p:ph type="title"/>
          </p:nvPr>
        </p:nvSpPr>
        <p:spPr>
          <a:xfrm>
            <a:off x="210066" y="279912"/>
            <a:ext cx="4828465" cy="636920"/>
          </a:xfrm>
          <a:ln w="25400">
            <a:solidFill>
              <a:schemeClr val="tx1"/>
            </a:solidFill>
          </a:ln>
        </p:spPr>
        <p:txBody>
          <a:bodyPr>
            <a:normAutofit fontScale="90000"/>
          </a:bodyPr>
          <a:lstStyle/>
          <a:p>
            <a:r>
              <a:rPr lang="en-US" dirty="0"/>
              <a:t> </a:t>
            </a:r>
            <a:r>
              <a:rPr lang="en-US" b="1" dirty="0"/>
              <a:t>The Evolution of Teeth   </a:t>
            </a:r>
          </a:p>
        </p:txBody>
      </p:sp>
      <p:pic>
        <p:nvPicPr>
          <p:cNvPr id="4" name="Picture 3" descr="A close up of a fish&#10;&#10;Description automatically generated">
            <a:extLst>
              <a:ext uri="{FF2B5EF4-FFF2-40B4-BE49-F238E27FC236}">
                <a16:creationId xmlns:a16="http://schemas.microsoft.com/office/drawing/2014/main" id="{B357F65F-E5D7-4366-82AE-F77CA2467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619" y="176811"/>
            <a:ext cx="5716593" cy="3179855"/>
          </a:xfrm>
          <a:prstGeom prst="rect">
            <a:avLst/>
          </a:prstGeom>
        </p:spPr>
      </p:pic>
      <p:sp>
        <p:nvSpPr>
          <p:cNvPr id="3" name="Rectangle 2">
            <a:extLst>
              <a:ext uri="{FF2B5EF4-FFF2-40B4-BE49-F238E27FC236}">
                <a16:creationId xmlns:a16="http://schemas.microsoft.com/office/drawing/2014/main" id="{78DBE677-438B-445F-8977-3C9489BE774F}"/>
              </a:ext>
            </a:extLst>
          </p:cNvPr>
          <p:cNvSpPr/>
          <p:nvPr/>
        </p:nvSpPr>
        <p:spPr>
          <a:xfrm>
            <a:off x="111149" y="3742959"/>
            <a:ext cx="8457873" cy="2092881"/>
          </a:xfrm>
          <a:prstGeom prst="rect">
            <a:avLst/>
          </a:prstGeom>
        </p:spPr>
        <p:txBody>
          <a:bodyPr wrap="square">
            <a:spAutoFit/>
          </a:bodyPr>
          <a:lstStyle/>
          <a:p>
            <a:pPr lvl="0"/>
            <a:r>
              <a:rPr lang="en-US" sz="2000" dirty="0">
                <a:solidFill>
                  <a:srgbClr val="333333"/>
                </a:solidFill>
              </a:rPr>
              <a:t>Most living fish do not produce enamel, but there are exceptions. </a:t>
            </a:r>
          </a:p>
          <a:p>
            <a:pPr lvl="0"/>
            <a:r>
              <a:rPr lang="en-US" sz="2000" dirty="0">
                <a:solidFill>
                  <a:srgbClr val="333333"/>
                </a:solidFill>
              </a:rPr>
              <a:t>Modern gar produce an enamel coating on their scales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333333"/>
                </a:solidFill>
              </a:rPr>
              <a:t>Modern shark teeth are enameled . </a:t>
            </a:r>
          </a:p>
          <a:p>
            <a:pPr marR="0" lvl="0" algn="l" defTabSz="914400" rtl="0" eaLnBrk="1" fontAlgn="auto"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Note; Shark teeth are actually modified placoid scales that have the same structure as a tooth; an outer layer of enamel, dentine and a central pulp cavity.</a:t>
            </a:r>
            <a:endParaRPr lang="en-US" sz="2000" dirty="0">
              <a:solidFill>
                <a:prstClr val="black"/>
              </a:solidFill>
            </a:endParaRPr>
          </a:p>
        </p:txBody>
      </p:sp>
      <p:pic>
        <p:nvPicPr>
          <p:cNvPr id="6" name="Picture 5" descr="A picture containing text, photo, sitting, cat&#10;&#10;Description automatically generated">
            <a:extLst>
              <a:ext uri="{FF2B5EF4-FFF2-40B4-BE49-F238E27FC236}">
                <a16:creationId xmlns:a16="http://schemas.microsoft.com/office/drawing/2014/main" id="{BFD9224C-BD4D-4267-9FCF-27CA5C499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7207" y="3563666"/>
            <a:ext cx="3103644" cy="2957083"/>
          </a:xfrm>
          <a:prstGeom prst="rect">
            <a:avLst/>
          </a:prstGeom>
        </p:spPr>
      </p:pic>
      <p:pic>
        <p:nvPicPr>
          <p:cNvPr id="12" name="Picture 11" descr="A drawing of a face&#10;&#10;Description automatically generated">
            <a:extLst>
              <a:ext uri="{FF2B5EF4-FFF2-40B4-BE49-F238E27FC236}">
                <a16:creationId xmlns:a16="http://schemas.microsoft.com/office/drawing/2014/main" id="{5199CD70-3467-4F77-9568-A6C74D66B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906" y="3609015"/>
            <a:ext cx="971477" cy="1027255"/>
          </a:xfrm>
          <a:prstGeom prst="rect">
            <a:avLst/>
          </a:prstGeom>
        </p:spPr>
      </p:pic>
      <p:sp>
        <p:nvSpPr>
          <p:cNvPr id="11" name="TextBox 10">
            <a:extLst>
              <a:ext uri="{FF2B5EF4-FFF2-40B4-BE49-F238E27FC236}">
                <a16:creationId xmlns:a16="http://schemas.microsoft.com/office/drawing/2014/main" id="{F54D9F86-65FC-4261-99FE-B4E79159B1FA}"/>
              </a:ext>
            </a:extLst>
          </p:cNvPr>
          <p:cNvSpPr txBox="1"/>
          <p:nvPr/>
        </p:nvSpPr>
        <p:spPr>
          <a:xfrm>
            <a:off x="182788" y="1039045"/>
            <a:ext cx="6038192" cy="252376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 400 million years ago jaws are present and the evolution of teeth is underway.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China has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produced 400-million-year-old fossils of </a:t>
            </a:r>
            <a:r>
              <a:rPr kumimoji="0" lang="en-US" sz="2000" b="0" i="1" u="none" strike="noStrike" kern="1200" cap="none" spc="0" normalizeH="0" baseline="0" noProof="0" dirty="0" err="1">
                <a:ln>
                  <a:noFill/>
                </a:ln>
                <a:solidFill>
                  <a:prstClr val="black"/>
                </a:solidFill>
                <a:effectLst/>
                <a:uLnTx/>
                <a:uFillTx/>
                <a:latin typeface="Calibri" panose="020F0502020204030204"/>
                <a:ea typeface="+mn-ea"/>
                <a:cs typeface="+mn-cs"/>
              </a:rPr>
              <a:t>Psarolepis</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prstClr val="black"/>
                </a:solidFill>
                <a:effectLst/>
                <a:uLnTx/>
                <a:uFillTx/>
                <a:latin typeface="Calibri" panose="020F0502020204030204"/>
                <a:ea typeface="+mn-ea"/>
                <a:cs typeface="+mn-cs"/>
              </a:rPr>
              <a:t>romeri</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rPr>
              <a:t>which</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suggests enamel began as reinforcement for scales and bones.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It possessed enamel on its jaw and the roof of its skull, but not on its teeth.</a:t>
            </a:r>
          </a:p>
        </p:txBody>
      </p:sp>
      <p:sp>
        <p:nvSpPr>
          <p:cNvPr id="13" name="TextBox 12">
            <a:extLst>
              <a:ext uri="{FF2B5EF4-FFF2-40B4-BE49-F238E27FC236}">
                <a16:creationId xmlns:a16="http://schemas.microsoft.com/office/drawing/2014/main" id="{2F39BCB6-4FFD-42E4-AB28-C4D6204FA325}"/>
              </a:ext>
            </a:extLst>
          </p:cNvPr>
          <p:cNvSpPr txBox="1"/>
          <p:nvPr/>
        </p:nvSpPr>
        <p:spPr>
          <a:xfrm>
            <a:off x="210066" y="5960523"/>
            <a:ext cx="85424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Most modern </a:t>
            </a:r>
            <a:r>
              <a:rPr lang="en-US" sz="2800" b="1" dirty="0">
                <a:solidFill>
                  <a:srgbClr val="FF0000"/>
                </a:solidFill>
                <a:latin typeface="Calibri" panose="020F0502020204030204"/>
              </a:rPr>
              <a:t>four limbed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animals have enameled teeth.</a:t>
            </a:r>
          </a:p>
        </p:txBody>
      </p:sp>
    </p:spTree>
    <p:extLst>
      <p:ext uri="{BB962C8B-B14F-4D97-AF65-F5344CB8AC3E}">
        <p14:creationId xmlns:p14="http://schemas.microsoft.com/office/powerpoint/2010/main" val="237180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EE35-F8DB-423E-93A0-F5787126BF74}"/>
              </a:ext>
            </a:extLst>
          </p:cNvPr>
          <p:cNvSpPr>
            <a:spLocks noGrp="1"/>
          </p:cNvSpPr>
          <p:nvPr>
            <p:ph type="title"/>
          </p:nvPr>
        </p:nvSpPr>
        <p:spPr>
          <a:xfrm>
            <a:off x="188752" y="98898"/>
            <a:ext cx="11842487" cy="958335"/>
          </a:xfrm>
          <a:ln w="25400">
            <a:noFill/>
          </a:ln>
        </p:spPr>
        <p:txBody>
          <a:bodyPr>
            <a:noAutofit/>
          </a:bodyPr>
          <a:lstStyle/>
          <a:p>
            <a:r>
              <a:rPr lang="en-US" sz="3000" b="1" dirty="0">
                <a:latin typeface="+mn-lt"/>
                <a:cs typeface="Calibri" panose="020F0502020204030204" pitchFamily="34" charset="0"/>
              </a:rPr>
              <a:t>Georgia has a wealth of 83-million-year-old enameled shark teeth.</a:t>
            </a:r>
          </a:p>
        </p:txBody>
      </p:sp>
      <p:sp>
        <p:nvSpPr>
          <p:cNvPr id="4" name="TextBox 3">
            <a:extLst>
              <a:ext uri="{FF2B5EF4-FFF2-40B4-BE49-F238E27FC236}">
                <a16:creationId xmlns:a16="http://schemas.microsoft.com/office/drawing/2014/main" id="{C81F0E2F-3D95-405C-BD98-5CB47B161ECD}"/>
              </a:ext>
            </a:extLst>
          </p:cNvPr>
          <p:cNvSpPr txBox="1"/>
          <p:nvPr/>
        </p:nvSpPr>
        <p:spPr>
          <a:xfrm>
            <a:off x="234111" y="1132146"/>
            <a:ext cx="4756472" cy="5509200"/>
          </a:xfrm>
          <a:prstGeom prst="rect">
            <a:avLst/>
          </a:prstGeom>
          <a:noFill/>
          <a:ln w="25400">
            <a:solidFill>
              <a:schemeClr val="tx1"/>
            </a:solidFill>
          </a:ln>
        </p:spPr>
        <p:txBody>
          <a:bodyPr wrap="square" rtlCol="0">
            <a:spAutoFit/>
          </a:bodyPr>
          <a:lstStyle/>
          <a:p>
            <a:r>
              <a:rPr lang="en-US" sz="1600" b="1" i="0" dirty="0">
                <a:solidFill>
                  <a:srgbClr val="2A2A2A"/>
                </a:solidFill>
                <a:effectLst/>
              </a:rPr>
              <a:t>West Georgia’s </a:t>
            </a:r>
            <a:r>
              <a:rPr lang="en-US" sz="1600" b="1" i="0" dirty="0" err="1">
                <a:solidFill>
                  <a:srgbClr val="2A2A2A"/>
                </a:solidFill>
                <a:effectLst/>
              </a:rPr>
              <a:t>Ochilee</a:t>
            </a:r>
            <a:r>
              <a:rPr lang="en-US" sz="1600" b="1" i="0" dirty="0">
                <a:solidFill>
                  <a:srgbClr val="2A2A2A"/>
                </a:solidFill>
                <a:effectLst/>
              </a:rPr>
              <a:t> Creek</a:t>
            </a:r>
          </a:p>
          <a:p>
            <a:r>
              <a:rPr lang="en-US" sz="1600" b="1" dirty="0">
                <a:solidFill>
                  <a:srgbClr val="2A2A2A"/>
                </a:solidFill>
              </a:rPr>
              <a:t>83-Million-year-old, </a:t>
            </a:r>
            <a:r>
              <a:rPr lang="en-US" sz="1600" b="1" i="0" dirty="0">
                <a:solidFill>
                  <a:srgbClr val="2A2A2A"/>
                </a:solidFill>
                <a:effectLst/>
              </a:rPr>
              <a:t>Eutaw Formation in Georgia </a:t>
            </a:r>
            <a:br>
              <a:rPr lang="en-US" sz="1600" dirty="0"/>
            </a:br>
            <a:r>
              <a:rPr lang="en-US" sz="1600" b="0" i="0" u="sng" dirty="0">
                <a:solidFill>
                  <a:srgbClr val="2A2A2A"/>
                </a:solidFill>
                <a:effectLst/>
              </a:rPr>
              <a:t>Scientific Name                               Common Name</a:t>
            </a:r>
            <a:br>
              <a:rPr lang="en-US" sz="1600" dirty="0"/>
            </a:br>
            <a:r>
              <a:rPr lang="en-US" sz="1600" b="0" i="1" dirty="0" err="1">
                <a:solidFill>
                  <a:srgbClr val="2A2A2A"/>
                </a:solidFill>
                <a:effectLst/>
              </a:rPr>
              <a:t>Borodinopristis</a:t>
            </a:r>
            <a:r>
              <a:rPr lang="en-US" sz="1600" b="0" i="0" dirty="0">
                <a:solidFill>
                  <a:srgbClr val="2A2A2A"/>
                </a:solidFill>
                <a:effectLst/>
              </a:rPr>
              <a:t>                                Sawfish</a:t>
            </a:r>
            <a:br>
              <a:rPr lang="en-US" sz="1600" dirty="0"/>
            </a:br>
            <a:r>
              <a:rPr lang="en-US" sz="1600" b="0" i="1" dirty="0" err="1">
                <a:solidFill>
                  <a:srgbClr val="2A2A2A"/>
                </a:solidFill>
                <a:effectLst/>
              </a:rPr>
              <a:t>Columbusia</a:t>
            </a:r>
            <a:r>
              <a:rPr lang="en-US" sz="1600" b="0" i="0" dirty="0">
                <a:solidFill>
                  <a:srgbClr val="2A2A2A"/>
                </a:solidFill>
                <a:effectLst/>
              </a:rPr>
              <a:t>                                      Shark</a:t>
            </a:r>
            <a:br>
              <a:rPr lang="en-US" sz="1600" dirty="0"/>
            </a:br>
            <a:r>
              <a:rPr lang="en-US" sz="1600" b="0" i="1" dirty="0" err="1">
                <a:solidFill>
                  <a:srgbClr val="2A2A2A"/>
                </a:solidFill>
                <a:effectLst/>
              </a:rPr>
              <a:t>Chiloscyllium</a:t>
            </a:r>
            <a:r>
              <a:rPr lang="en-US" sz="1600" b="0" i="0" dirty="0">
                <a:solidFill>
                  <a:srgbClr val="2A2A2A"/>
                </a:solidFill>
                <a:effectLst/>
              </a:rPr>
              <a:t>                                    Bamboo Shark</a:t>
            </a:r>
            <a:br>
              <a:rPr lang="en-US" sz="1600" dirty="0"/>
            </a:br>
            <a:r>
              <a:rPr lang="en-US" sz="1600" b="0" i="1" dirty="0" err="1">
                <a:solidFill>
                  <a:srgbClr val="2A2A2A"/>
                </a:solidFill>
                <a:effectLst/>
              </a:rPr>
              <a:t>Cretodus</a:t>
            </a:r>
            <a:r>
              <a:rPr lang="en-US" sz="1600" b="0" i="1" dirty="0">
                <a:solidFill>
                  <a:srgbClr val="2A2A2A"/>
                </a:solidFill>
                <a:effectLst/>
              </a:rPr>
              <a:t> </a:t>
            </a:r>
            <a:r>
              <a:rPr lang="en-US" sz="1600" b="0" i="1" dirty="0" err="1">
                <a:solidFill>
                  <a:srgbClr val="2A2A2A"/>
                </a:solidFill>
                <a:effectLst/>
              </a:rPr>
              <a:t>borodini</a:t>
            </a:r>
            <a:r>
              <a:rPr lang="en-US" sz="1600" b="0" i="1" dirty="0">
                <a:solidFill>
                  <a:srgbClr val="2A2A2A"/>
                </a:solidFill>
                <a:effectLst/>
              </a:rPr>
              <a:t>               </a:t>
            </a:r>
            <a:r>
              <a:rPr lang="en-US" sz="1600" b="0" i="0" dirty="0">
                <a:solidFill>
                  <a:srgbClr val="2A2A2A"/>
                </a:solidFill>
                <a:effectLst/>
              </a:rPr>
              <a:t>            Mackerel Shark family</a:t>
            </a:r>
            <a:br>
              <a:rPr lang="en-US" sz="1600" dirty="0"/>
            </a:br>
            <a:r>
              <a:rPr lang="en-US" sz="1600" b="0" i="1" dirty="0" err="1">
                <a:solidFill>
                  <a:srgbClr val="2A2A2A"/>
                </a:solidFill>
                <a:effectLst/>
              </a:rPr>
              <a:t>Cretolamna</a:t>
            </a:r>
            <a:r>
              <a:rPr lang="en-US" sz="1600" b="0" i="1" dirty="0">
                <a:solidFill>
                  <a:srgbClr val="2A2A2A"/>
                </a:solidFill>
                <a:effectLst/>
              </a:rPr>
              <a:t> </a:t>
            </a:r>
            <a:r>
              <a:rPr lang="en-US" sz="1600" b="0" i="1" dirty="0" err="1">
                <a:solidFill>
                  <a:srgbClr val="2A2A2A"/>
                </a:solidFill>
                <a:effectLst/>
              </a:rPr>
              <a:t>appendiculata</a:t>
            </a:r>
            <a:r>
              <a:rPr lang="en-US" sz="1600" b="0" i="0" dirty="0">
                <a:solidFill>
                  <a:srgbClr val="2A2A2A"/>
                </a:solidFill>
                <a:effectLst/>
              </a:rPr>
              <a:t>            Mackerel Shark family</a:t>
            </a:r>
            <a:br>
              <a:rPr lang="en-US" sz="1600" dirty="0"/>
            </a:br>
            <a:r>
              <a:rPr lang="en-US" sz="1600" b="0" i="1" dirty="0" err="1">
                <a:solidFill>
                  <a:srgbClr val="2A2A2A"/>
                </a:solidFill>
                <a:effectLst/>
              </a:rPr>
              <a:t>Erguitaia</a:t>
            </a:r>
            <a:r>
              <a:rPr lang="en-US" sz="1600" b="0" i="0" dirty="0">
                <a:solidFill>
                  <a:srgbClr val="2A2A2A"/>
                </a:solidFill>
                <a:effectLst/>
              </a:rPr>
              <a:t>                                           Ray or Skate</a:t>
            </a:r>
            <a:br>
              <a:rPr lang="en-US" sz="1600" dirty="0"/>
            </a:br>
            <a:r>
              <a:rPr lang="en-US" sz="1600" b="0" i="1" dirty="0" err="1">
                <a:solidFill>
                  <a:srgbClr val="2A2A2A"/>
                </a:solidFill>
                <a:effectLst/>
              </a:rPr>
              <a:t>Hybodus</a:t>
            </a:r>
            <a:r>
              <a:rPr lang="en-US" sz="1600" b="0" i="0" dirty="0">
                <a:solidFill>
                  <a:srgbClr val="2A2A2A"/>
                </a:solidFill>
                <a:effectLst/>
              </a:rPr>
              <a:t>                                           Hump Toothed Shark</a:t>
            </a:r>
            <a:br>
              <a:rPr lang="en-US" sz="1600" dirty="0"/>
            </a:br>
            <a:r>
              <a:rPr lang="en-US" sz="1600" b="0" i="1" dirty="0" err="1">
                <a:solidFill>
                  <a:srgbClr val="2A2A2A"/>
                </a:solidFill>
                <a:effectLst/>
              </a:rPr>
              <a:t>Ischyrhiza</a:t>
            </a:r>
            <a:r>
              <a:rPr lang="en-US" sz="1600" b="0" i="0" dirty="0">
                <a:solidFill>
                  <a:srgbClr val="2A2A2A"/>
                </a:solidFill>
                <a:effectLst/>
              </a:rPr>
              <a:t>                                         Sawfish</a:t>
            </a:r>
            <a:br>
              <a:rPr lang="en-US" sz="1600" dirty="0"/>
            </a:br>
            <a:r>
              <a:rPr lang="en-US" sz="1600" b="0" i="1" dirty="0" err="1">
                <a:solidFill>
                  <a:srgbClr val="2A2A2A"/>
                </a:solidFill>
                <a:effectLst/>
              </a:rPr>
              <a:t>Ischyrhiza</a:t>
            </a:r>
            <a:r>
              <a:rPr lang="en-US" sz="1600" b="0" i="1" dirty="0">
                <a:solidFill>
                  <a:srgbClr val="2A2A2A"/>
                </a:solidFill>
                <a:effectLst/>
              </a:rPr>
              <a:t> </a:t>
            </a:r>
            <a:r>
              <a:rPr lang="en-US" sz="1600" b="0" i="1" dirty="0" err="1">
                <a:solidFill>
                  <a:srgbClr val="2A2A2A"/>
                </a:solidFill>
                <a:effectLst/>
              </a:rPr>
              <a:t>mira</a:t>
            </a:r>
            <a:r>
              <a:rPr lang="en-US" sz="1600" b="0" i="0" dirty="0">
                <a:solidFill>
                  <a:srgbClr val="2A2A2A"/>
                </a:solidFill>
                <a:effectLst/>
              </a:rPr>
              <a:t>                                Sawfish</a:t>
            </a:r>
            <a:br>
              <a:rPr lang="en-US" sz="1600" dirty="0"/>
            </a:br>
            <a:r>
              <a:rPr lang="en-US" sz="1600" b="0" i="1" dirty="0" err="1">
                <a:solidFill>
                  <a:srgbClr val="2A2A2A"/>
                </a:solidFill>
                <a:effectLst/>
              </a:rPr>
              <a:t>Lissodus</a:t>
            </a:r>
            <a:r>
              <a:rPr lang="en-US" sz="1600" b="0" i="1" dirty="0">
                <a:solidFill>
                  <a:srgbClr val="2A2A2A"/>
                </a:solidFill>
                <a:effectLst/>
              </a:rPr>
              <a:t> </a:t>
            </a:r>
            <a:r>
              <a:rPr lang="en-US" sz="1600" b="0" i="1" dirty="0" err="1">
                <a:solidFill>
                  <a:srgbClr val="2A2A2A"/>
                </a:solidFill>
                <a:effectLst/>
              </a:rPr>
              <a:t>babulskii</a:t>
            </a:r>
            <a:r>
              <a:rPr lang="en-US" sz="1600" b="0" i="0" dirty="0">
                <a:solidFill>
                  <a:srgbClr val="2A2A2A"/>
                </a:solidFill>
                <a:effectLst/>
              </a:rPr>
              <a:t>                           Sawfish</a:t>
            </a:r>
            <a:br>
              <a:rPr lang="en-US" sz="1600" dirty="0"/>
            </a:br>
            <a:r>
              <a:rPr lang="en-US" sz="1600" b="0" i="1" dirty="0" err="1">
                <a:solidFill>
                  <a:srgbClr val="2A2A2A"/>
                </a:solidFill>
                <a:effectLst/>
              </a:rPr>
              <a:t>Microdontaspis</a:t>
            </a:r>
            <a:r>
              <a:rPr lang="en-US" sz="1600" b="0" i="1" dirty="0">
                <a:solidFill>
                  <a:srgbClr val="2A2A2A"/>
                </a:solidFill>
                <a:effectLst/>
              </a:rPr>
              <a:t>                               </a:t>
            </a:r>
            <a:r>
              <a:rPr lang="en-US" sz="1600" b="0" i="0" dirty="0">
                <a:solidFill>
                  <a:srgbClr val="2A2A2A"/>
                </a:solidFill>
                <a:effectLst/>
              </a:rPr>
              <a:t>Carpet Shark</a:t>
            </a:r>
            <a:br>
              <a:rPr lang="en-US" sz="1600" dirty="0"/>
            </a:br>
            <a:r>
              <a:rPr lang="en-US" sz="1600" b="0" i="1" dirty="0" err="1">
                <a:solidFill>
                  <a:srgbClr val="2A2A2A"/>
                </a:solidFill>
                <a:effectLst/>
              </a:rPr>
              <a:t>Protoplatyrhina</a:t>
            </a:r>
            <a:r>
              <a:rPr lang="en-US" sz="1600" b="0" i="1" dirty="0">
                <a:solidFill>
                  <a:srgbClr val="2A2A2A"/>
                </a:solidFill>
                <a:effectLst/>
              </a:rPr>
              <a:t> </a:t>
            </a:r>
            <a:r>
              <a:rPr lang="en-US" sz="1600" b="0" i="1" dirty="0" err="1">
                <a:solidFill>
                  <a:srgbClr val="2A2A2A"/>
                </a:solidFill>
                <a:effectLst/>
              </a:rPr>
              <a:t>renae</a:t>
            </a:r>
            <a:r>
              <a:rPr lang="en-US" sz="1600" b="0" i="0" dirty="0">
                <a:solidFill>
                  <a:srgbClr val="2A2A2A"/>
                </a:solidFill>
                <a:effectLst/>
              </a:rPr>
              <a:t>                   </a:t>
            </a:r>
            <a:r>
              <a:rPr lang="en-US" sz="1600" dirty="0">
                <a:solidFill>
                  <a:srgbClr val="2A2A2A"/>
                </a:solidFill>
              </a:rPr>
              <a:t> </a:t>
            </a:r>
            <a:r>
              <a:rPr lang="en-US" sz="1600" b="0" i="0" dirty="0">
                <a:solidFill>
                  <a:srgbClr val="2A2A2A"/>
                </a:solidFill>
                <a:effectLst/>
              </a:rPr>
              <a:t>Skate</a:t>
            </a:r>
            <a:br>
              <a:rPr lang="en-US" sz="1600" dirty="0"/>
            </a:br>
            <a:r>
              <a:rPr lang="en-US" sz="1600" b="0" i="1" dirty="0" err="1">
                <a:solidFill>
                  <a:srgbClr val="2A2A2A"/>
                </a:solidFill>
                <a:effectLst/>
              </a:rPr>
              <a:t>Pseudohypolophus</a:t>
            </a:r>
            <a:r>
              <a:rPr lang="en-US" sz="1600" b="0" i="0" dirty="0">
                <a:solidFill>
                  <a:srgbClr val="2A2A2A"/>
                </a:solidFill>
                <a:effectLst/>
              </a:rPr>
              <a:t>                          Guitarfish</a:t>
            </a:r>
            <a:br>
              <a:rPr lang="en-US" sz="1600" dirty="0"/>
            </a:br>
            <a:r>
              <a:rPr lang="en-US" sz="1600" b="0" i="1" dirty="0" err="1">
                <a:solidFill>
                  <a:srgbClr val="2A2A2A"/>
                </a:solidFill>
                <a:effectLst/>
              </a:rPr>
              <a:t>Ptychodus</a:t>
            </a:r>
            <a:r>
              <a:rPr lang="en-US" sz="1600" b="0" i="1" dirty="0">
                <a:solidFill>
                  <a:srgbClr val="2A2A2A"/>
                </a:solidFill>
                <a:effectLst/>
              </a:rPr>
              <a:t> </a:t>
            </a:r>
            <a:r>
              <a:rPr lang="en-US" sz="1600" b="0" i="1" dirty="0" err="1">
                <a:solidFill>
                  <a:srgbClr val="2A2A2A"/>
                </a:solidFill>
                <a:effectLst/>
              </a:rPr>
              <a:t>mortoni</a:t>
            </a:r>
            <a:r>
              <a:rPr lang="en-US" sz="1600" b="0" i="0" dirty="0">
                <a:solidFill>
                  <a:srgbClr val="2A2A2A"/>
                </a:solidFill>
                <a:effectLst/>
              </a:rPr>
              <a:t>                          Extinct Shark</a:t>
            </a:r>
            <a:br>
              <a:rPr lang="en-US" sz="1600" dirty="0"/>
            </a:br>
            <a:r>
              <a:rPr lang="en-US" sz="1600" b="0" i="1" dirty="0" err="1">
                <a:solidFill>
                  <a:srgbClr val="2A2A2A"/>
                </a:solidFill>
                <a:effectLst/>
              </a:rPr>
              <a:t>Ptychotrygon</a:t>
            </a:r>
            <a:r>
              <a:rPr lang="en-US" sz="1600" b="0" i="0" dirty="0">
                <a:solidFill>
                  <a:srgbClr val="2A2A2A"/>
                </a:solidFill>
                <a:effectLst/>
              </a:rPr>
              <a:t>                                   Sawfish </a:t>
            </a:r>
            <a:br>
              <a:rPr lang="en-US" sz="1600" dirty="0"/>
            </a:br>
            <a:r>
              <a:rPr lang="en-US" sz="1600" b="0" i="1" dirty="0" err="1">
                <a:solidFill>
                  <a:srgbClr val="2A2A2A"/>
                </a:solidFill>
                <a:effectLst/>
              </a:rPr>
              <a:t>Ptychotrygon</a:t>
            </a:r>
            <a:r>
              <a:rPr lang="en-US" sz="1600" b="0" i="1" dirty="0">
                <a:solidFill>
                  <a:srgbClr val="2A2A2A"/>
                </a:solidFill>
                <a:effectLst/>
              </a:rPr>
              <a:t> triangularis</a:t>
            </a:r>
            <a:r>
              <a:rPr lang="en-US" sz="1600" b="0" i="0" dirty="0">
                <a:solidFill>
                  <a:srgbClr val="2A2A2A"/>
                </a:solidFill>
                <a:effectLst/>
              </a:rPr>
              <a:t>              Sawfish</a:t>
            </a:r>
            <a:br>
              <a:rPr lang="en-US" sz="1600" dirty="0"/>
            </a:br>
            <a:r>
              <a:rPr lang="en-US" sz="1600" b="0" i="1" dirty="0" err="1">
                <a:solidFill>
                  <a:srgbClr val="2A2A2A"/>
                </a:solidFill>
                <a:effectLst/>
              </a:rPr>
              <a:t>Scapanorhynchus</a:t>
            </a:r>
            <a:r>
              <a:rPr lang="en-US" sz="1600" b="0" i="1" dirty="0">
                <a:solidFill>
                  <a:srgbClr val="2A2A2A"/>
                </a:solidFill>
                <a:effectLst/>
              </a:rPr>
              <a:t> </a:t>
            </a:r>
            <a:r>
              <a:rPr lang="en-US" sz="1600" b="0" i="1" dirty="0" err="1">
                <a:solidFill>
                  <a:srgbClr val="2A2A2A"/>
                </a:solidFill>
                <a:effectLst/>
              </a:rPr>
              <a:t>rhaphiodon</a:t>
            </a:r>
            <a:r>
              <a:rPr lang="en-US" sz="1600" b="0" i="0" dirty="0">
                <a:solidFill>
                  <a:srgbClr val="2A2A2A"/>
                </a:solidFill>
                <a:effectLst/>
              </a:rPr>
              <a:t>      Goblin Shark</a:t>
            </a:r>
            <a:br>
              <a:rPr lang="en-US" sz="1600" dirty="0"/>
            </a:br>
            <a:r>
              <a:rPr lang="en-US" sz="1600" b="0" i="1" dirty="0" err="1">
                <a:solidFill>
                  <a:srgbClr val="2A2A2A"/>
                </a:solidFill>
                <a:effectLst/>
              </a:rPr>
              <a:t>Squalicorax</a:t>
            </a:r>
            <a:r>
              <a:rPr lang="en-US" sz="1600" b="0" i="1" dirty="0">
                <a:solidFill>
                  <a:srgbClr val="2A2A2A"/>
                </a:solidFill>
                <a:effectLst/>
              </a:rPr>
              <a:t> </a:t>
            </a:r>
            <a:r>
              <a:rPr lang="en-US" sz="1600" b="0" i="1" dirty="0" err="1">
                <a:solidFill>
                  <a:srgbClr val="2A2A2A"/>
                </a:solidFill>
                <a:effectLst/>
              </a:rPr>
              <a:t>falcatus</a:t>
            </a:r>
            <a:r>
              <a:rPr lang="en-US" sz="1600" b="0" i="1" dirty="0">
                <a:solidFill>
                  <a:srgbClr val="2A2A2A"/>
                </a:solidFill>
                <a:effectLst/>
              </a:rPr>
              <a:t>                       </a:t>
            </a:r>
            <a:r>
              <a:rPr lang="en-US" sz="1600" b="0" i="0" dirty="0">
                <a:solidFill>
                  <a:srgbClr val="2A2A2A"/>
                </a:solidFill>
                <a:effectLst/>
              </a:rPr>
              <a:t>Mackerel Shark family</a:t>
            </a:r>
            <a:br>
              <a:rPr lang="en-US" sz="1600" dirty="0"/>
            </a:br>
            <a:r>
              <a:rPr lang="en-US" sz="1600" b="0" i="1" dirty="0" err="1">
                <a:solidFill>
                  <a:srgbClr val="2A2A2A"/>
                </a:solidFill>
                <a:effectLst/>
              </a:rPr>
              <a:t>Squatina</a:t>
            </a:r>
            <a:r>
              <a:rPr lang="en-US" sz="1600" b="0" i="1" dirty="0">
                <a:solidFill>
                  <a:srgbClr val="2A2A2A"/>
                </a:solidFill>
                <a:effectLst/>
              </a:rPr>
              <a:t> </a:t>
            </a:r>
            <a:r>
              <a:rPr lang="en-US" sz="1600" b="0" i="1" dirty="0" err="1">
                <a:solidFill>
                  <a:srgbClr val="2A2A2A"/>
                </a:solidFill>
                <a:effectLst/>
              </a:rPr>
              <a:t>hassei</a:t>
            </a:r>
            <a:r>
              <a:rPr lang="en-US" sz="1600" b="0" i="1" dirty="0">
                <a:solidFill>
                  <a:srgbClr val="2A2A2A"/>
                </a:solidFill>
                <a:effectLst/>
              </a:rPr>
              <a:t>                               </a:t>
            </a:r>
            <a:r>
              <a:rPr lang="en-US" sz="1600" b="0" i="0" dirty="0">
                <a:solidFill>
                  <a:srgbClr val="2A2A2A"/>
                </a:solidFill>
                <a:effectLst/>
              </a:rPr>
              <a:t>Angel Shark</a:t>
            </a:r>
            <a:endParaRPr lang="en-US" sz="1600" dirty="0"/>
          </a:p>
        </p:txBody>
      </p:sp>
      <p:pic>
        <p:nvPicPr>
          <p:cNvPr id="7" name="Picture 6" descr="A shark in the middle of a fish&#10;&#10;Description automatically generated">
            <a:extLst>
              <a:ext uri="{FF2B5EF4-FFF2-40B4-BE49-F238E27FC236}">
                <a16:creationId xmlns:a16="http://schemas.microsoft.com/office/drawing/2014/main" id="{7A7626A5-4ACF-4DA5-899B-71EB39567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798" y="2985796"/>
            <a:ext cx="4393527" cy="3655550"/>
          </a:xfrm>
          <a:prstGeom prst="rect">
            <a:avLst/>
          </a:prstGeom>
          <a:ln w="25400">
            <a:solidFill>
              <a:schemeClr val="tx1"/>
            </a:solidFill>
          </a:ln>
        </p:spPr>
      </p:pic>
      <p:sp>
        <p:nvSpPr>
          <p:cNvPr id="9" name="TextBox 8">
            <a:extLst>
              <a:ext uri="{FF2B5EF4-FFF2-40B4-BE49-F238E27FC236}">
                <a16:creationId xmlns:a16="http://schemas.microsoft.com/office/drawing/2014/main" id="{296D093A-BDFE-4423-B4A4-0703A4034280}"/>
              </a:ext>
            </a:extLst>
          </p:cNvPr>
          <p:cNvSpPr txBox="1"/>
          <p:nvPr/>
        </p:nvSpPr>
        <p:spPr>
          <a:xfrm>
            <a:off x="5095029" y="872566"/>
            <a:ext cx="6908219"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Diversification…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The class </a:t>
            </a:r>
            <a:r>
              <a:rPr kumimoji="0" lang="en-US" sz="2000" b="0" i="0" u="none" strike="noStrike" kern="1200" cap="none" spc="0" normalizeH="0" baseline="0" noProof="0" dirty="0">
                <a:ln>
                  <a:noFill/>
                </a:ln>
                <a:solidFill>
                  <a:srgbClr val="202122"/>
                </a:solidFill>
                <a:effectLst/>
                <a:uLnTx/>
                <a:uFillTx/>
                <a:ea typeface="+mn-ea"/>
                <a:cs typeface="+mn-cs"/>
              </a:rPr>
              <a:t>Chondrichthyes (or cartilaginous fishes) includes sharks, rays &amp; everything in between.</a:t>
            </a:r>
            <a:r>
              <a:rPr lang="en-US" sz="2000" dirty="0">
                <a:solidFill>
                  <a:prstClr val="black"/>
                </a:solidFill>
              </a:rPr>
              <a:t> </a:t>
            </a:r>
            <a:r>
              <a:rPr lang="en-US" sz="2000" dirty="0">
                <a:solidFill>
                  <a:srgbClr val="202122"/>
                </a:solidFill>
              </a:rPr>
              <a:t>They generally </a:t>
            </a:r>
            <a:r>
              <a:rPr lang="en-US" sz="2000" b="0" i="0" dirty="0">
                <a:solidFill>
                  <a:srgbClr val="202122"/>
                </a:solidFill>
                <a:effectLst/>
              </a:rPr>
              <a:t>have toothlike scales called </a:t>
            </a:r>
            <a:r>
              <a:rPr lang="en-US" sz="2000" b="0" i="0" u="none" strike="noStrike" dirty="0">
                <a:effectLst/>
              </a:rPr>
              <a:t>dermal denticles</a:t>
            </a:r>
            <a:r>
              <a:rPr lang="en-US" sz="2000" b="0" i="0" dirty="0">
                <a:effectLst/>
              </a:rPr>
              <a:t> </a:t>
            </a:r>
            <a:r>
              <a:rPr lang="en-US" sz="2000" b="0" i="0" dirty="0">
                <a:solidFill>
                  <a:srgbClr val="202122"/>
                </a:solidFill>
                <a:effectLst/>
              </a:rPr>
              <a:t>or placoid scales. Denticles usually provide protection, and in most cases, streamlining. </a:t>
            </a:r>
            <a:r>
              <a:rPr kumimoji="0" lang="en-US" sz="2000" b="0" i="0" u="none" strike="noStrike" kern="1200" cap="none" spc="0" normalizeH="0" baseline="0" noProof="0" dirty="0">
                <a:ln>
                  <a:noFill/>
                </a:ln>
                <a:solidFill>
                  <a:srgbClr val="202122"/>
                </a:solidFill>
                <a:effectLst/>
                <a:uLnTx/>
                <a:uFillTx/>
                <a:ea typeface="+mn-ea"/>
                <a:cs typeface="+mn-cs"/>
              </a:rPr>
              <a:t>It is assumed that oral teeth evolved from dermal denticles. </a:t>
            </a:r>
            <a:endParaRPr lang="en-US" sz="2000" b="0" i="0" dirty="0">
              <a:solidFill>
                <a:srgbClr val="202122"/>
              </a:solidFill>
              <a:effectLst/>
            </a:endParaRPr>
          </a:p>
        </p:txBody>
      </p:sp>
      <p:sp>
        <p:nvSpPr>
          <p:cNvPr id="15" name="TextBox 14">
            <a:extLst>
              <a:ext uri="{FF2B5EF4-FFF2-40B4-BE49-F238E27FC236}">
                <a16:creationId xmlns:a16="http://schemas.microsoft.com/office/drawing/2014/main" id="{91D1482E-C068-4E6D-9FE2-F94E7A8F8BB7}"/>
              </a:ext>
            </a:extLst>
          </p:cNvPr>
          <p:cNvSpPr txBox="1"/>
          <p:nvPr/>
        </p:nvSpPr>
        <p:spPr>
          <a:xfrm>
            <a:off x="5123020" y="3119335"/>
            <a:ext cx="2313478" cy="2246769"/>
          </a:xfrm>
          <a:prstGeom prst="rect">
            <a:avLst/>
          </a:prstGeom>
          <a:noFill/>
        </p:spPr>
        <p:txBody>
          <a:bodyPr wrap="square">
            <a:spAutoFit/>
          </a:bodyPr>
          <a:lstStyle/>
          <a:p>
            <a:pPr algn="just"/>
            <a:r>
              <a:rPr lang="en-US" sz="2000" b="0" i="0" dirty="0">
                <a:solidFill>
                  <a:srgbClr val="202122"/>
                </a:solidFill>
                <a:effectLst/>
              </a:rPr>
              <a:t>The ancestry of most modern sharks can be traced back 100 million years.</a:t>
            </a:r>
            <a:r>
              <a:rPr lang="en-US" sz="2000" b="0" i="0" baseline="30000" dirty="0">
                <a:solidFill>
                  <a:srgbClr val="0B0080"/>
                </a:solidFill>
                <a:effectLst/>
              </a:rPr>
              <a:t> </a:t>
            </a:r>
            <a:r>
              <a:rPr lang="en-US" sz="2000" b="0" i="0" dirty="0">
                <a:solidFill>
                  <a:srgbClr val="202122"/>
                </a:solidFill>
                <a:effectLst/>
              </a:rPr>
              <a:t>Most fossils are of teeth, often in large numbers. </a:t>
            </a:r>
          </a:p>
        </p:txBody>
      </p:sp>
      <p:sp>
        <p:nvSpPr>
          <p:cNvPr id="14" name="TextBox 13">
            <a:extLst>
              <a:ext uri="{FF2B5EF4-FFF2-40B4-BE49-F238E27FC236}">
                <a16:creationId xmlns:a16="http://schemas.microsoft.com/office/drawing/2014/main" id="{56D141BD-3595-46A2-974E-5FAEF6C41678}"/>
              </a:ext>
            </a:extLst>
          </p:cNvPr>
          <p:cNvSpPr txBox="1"/>
          <p:nvPr/>
        </p:nvSpPr>
        <p:spPr>
          <a:xfrm>
            <a:off x="4990583" y="5441017"/>
            <a:ext cx="2511229" cy="1200329"/>
          </a:xfrm>
          <a:prstGeom prst="rect">
            <a:avLst/>
          </a:prstGeom>
          <a:noFill/>
          <a:ln w="25400">
            <a:solidFill>
              <a:schemeClr val="tx1"/>
            </a:solidFill>
          </a:ln>
        </p:spPr>
        <p:txBody>
          <a:bodyPr wrap="square" rtlCol="0">
            <a:spAutoFit/>
          </a:bodyPr>
          <a:lstStyle/>
          <a:p>
            <a:r>
              <a:rPr lang="en-US" dirty="0"/>
              <a:t>At left is a list of shark family teeth from west Georgia’s Eutaw Formation</a:t>
            </a:r>
          </a:p>
        </p:txBody>
      </p:sp>
      <p:pic>
        <p:nvPicPr>
          <p:cNvPr id="5" name="Picture 4" descr="A drawing of a face&#10;&#10;Description automatically generated">
            <a:extLst>
              <a:ext uri="{FF2B5EF4-FFF2-40B4-BE49-F238E27FC236}">
                <a16:creationId xmlns:a16="http://schemas.microsoft.com/office/drawing/2014/main" id="{797FFFF2-4FBB-49EE-B216-673C832EE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072" y="246600"/>
            <a:ext cx="802039" cy="848089"/>
          </a:xfrm>
          <a:prstGeom prst="rect">
            <a:avLst/>
          </a:prstGeom>
        </p:spPr>
      </p:pic>
    </p:spTree>
    <p:extLst>
      <p:ext uri="{BB962C8B-B14F-4D97-AF65-F5344CB8AC3E}">
        <p14:creationId xmlns:p14="http://schemas.microsoft.com/office/powerpoint/2010/main" val="1370506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18351</TotalTime>
  <Words>4709</Words>
  <Application>Microsoft Office PowerPoint</Application>
  <PresentationFormat>Widescreen</PresentationFormat>
  <Paragraphs>276</Paragraphs>
  <Slides>31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Georgia</vt:lpstr>
      <vt:lpstr>Office Theme</vt:lpstr>
      <vt:lpstr>Evolution  &amp; Geologic Time  in Georgia’s Fossil Record</vt:lpstr>
      <vt:lpstr>Teeth </vt:lpstr>
      <vt:lpstr>Teeth &amp; bones didn’t exist, but nesting behavior had emerged.</vt:lpstr>
      <vt:lpstr>PowerPoint Presentation</vt:lpstr>
      <vt:lpstr>PowerPoint Presentation</vt:lpstr>
      <vt:lpstr>PowerPoint Presentation</vt:lpstr>
      <vt:lpstr>PowerPoint Presentation</vt:lpstr>
      <vt:lpstr> The Evolution of Teeth   </vt:lpstr>
      <vt:lpstr>Georgia has a wealth of 83-million-year-old enameled shark teeth.</vt:lpstr>
      <vt:lpstr>PowerPoint Presentation</vt:lpstr>
      <vt:lpstr>PowerPoint Presentation</vt:lpstr>
      <vt:lpstr>Appalachiosaurus montgomeriensis</vt:lpstr>
      <vt:lpstr>100 Million Years of Sea Level Change </vt:lpstr>
      <vt:lpstr>Sea level Change  over the last 10 million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Tooth of the Whale</vt:lpstr>
      <vt:lpstr>Evolution In Whale Teeth</vt:lpstr>
      <vt:lpstr>PowerPoint Presentation</vt:lpstr>
      <vt:lpstr>PowerPoint Presentation</vt:lpstr>
      <vt:lpstr>Scaldicetus; Killer Sperm Whale</vt:lpstr>
      <vt:lpstr>Georgia’s Pleistocene Whales</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in the Georgia Fossil Record</dc:title>
  <dc:creator>Thomas Thurman</dc:creator>
  <cp:lastModifiedBy>Thomas Thurman</cp:lastModifiedBy>
  <cp:revision>2</cp:revision>
  <dcterms:created xsi:type="dcterms:W3CDTF">2020-07-09T08:20:42Z</dcterms:created>
  <dcterms:modified xsi:type="dcterms:W3CDTF">2021-01-01T12:45:15Z</dcterms:modified>
</cp:coreProperties>
</file>